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61" r:id="rId4"/>
    <p:sldId id="259" r:id="rId5"/>
    <p:sldId id="272" r:id="rId6"/>
    <p:sldId id="273" r:id="rId7"/>
    <p:sldId id="274" r:id="rId8"/>
    <p:sldId id="275" r:id="rId9"/>
    <p:sldId id="276" r:id="rId10"/>
    <p:sldId id="277" r:id="rId11"/>
    <p:sldId id="278" r:id="rId12"/>
    <p:sldId id="279" r:id="rId13"/>
    <p:sldId id="257" r:id="rId14"/>
    <p:sldId id="262"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0" autoAdjust="0"/>
  </p:normalViewPr>
  <p:slideViewPr>
    <p:cSldViewPr snapToGrid="0" snapToObjects="1">
      <p:cViewPr varScale="1">
        <p:scale>
          <a:sx n="71" d="100"/>
          <a:sy n="71" d="100"/>
        </p:scale>
        <p:origin x="-18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BB158-694C-9442-ACAE-6E4F97750883}" type="datetimeFigureOut">
              <a:rPr lang="en-US" smtClean="0"/>
              <a:pPr/>
              <a:t>15-06-23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33946-BCA2-A84D-8298-393267EBD764}" type="slidenum">
              <a:rPr lang="en-US" smtClean="0"/>
              <a:pPr/>
              <a:t>‹#›</a:t>
            </a:fld>
            <a:endParaRPr lang="en-US"/>
          </a:p>
        </p:txBody>
      </p:sp>
    </p:spTree>
    <p:extLst>
      <p:ext uri="{BB962C8B-B14F-4D97-AF65-F5344CB8AC3E}">
        <p14:creationId xmlns:p14="http://schemas.microsoft.com/office/powerpoint/2010/main" val="176827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youtube.com/watch?v=5NC5lwx9-X8"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youtube.com/watch?v=34YySBd_pG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D933946-BCA2-A84D-8298-393267EBD764}" type="slidenum">
              <a:rPr lang="en-US" smtClean="0"/>
              <a:pPr/>
              <a:t>1</a:t>
            </a:fld>
            <a:endParaRPr lang="en-US" dirty="0"/>
          </a:p>
        </p:txBody>
      </p:sp>
    </p:spTree>
    <p:extLst>
      <p:ext uri="{BB962C8B-B14F-4D97-AF65-F5344CB8AC3E}">
        <p14:creationId xmlns:p14="http://schemas.microsoft.com/office/powerpoint/2010/main" val="77994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DC53B3-5488-E74D-A1BB-4CD6B4BD20E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FE27E0A-BC10-3B4F-B025-08FF38736A6C}" type="slidenum">
              <a:rPr lang="en-US" smtClean="0"/>
              <a:t>11</a:t>
            </a:fld>
            <a:endParaRPr lang="en-US"/>
          </a:p>
        </p:txBody>
      </p:sp>
    </p:spTree>
    <p:extLst>
      <p:ext uri="{BB962C8B-B14F-4D97-AF65-F5344CB8AC3E}">
        <p14:creationId xmlns:p14="http://schemas.microsoft.com/office/powerpoint/2010/main" val="29337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27E0A-BC10-3B4F-B025-08FF38736A6C}" type="slidenum">
              <a:rPr lang="en-US" smtClean="0"/>
              <a:t>12</a:t>
            </a:fld>
            <a:endParaRPr lang="en-US"/>
          </a:p>
        </p:txBody>
      </p:sp>
    </p:spTree>
    <p:extLst>
      <p:ext uri="{BB962C8B-B14F-4D97-AF65-F5344CB8AC3E}">
        <p14:creationId xmlns:p14="http://schemas.microsoft.com/office/powerpoint/2010/main" val="112688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talk </a:t>
            </a:r>
            <a:r>
              <a:rPr lang="en-US" dirty="0" smtClean="0"/>
              <a:t>about </a:t>
            </a:r>
            <a:r>
              <a:rPr lang="en-US" dirty="0" err="1" smtClean="0"/>
              <a:t>HEADTalks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 first is the</a:t>
            </a:r>
            <a:r>
              <a:rPr lang="en-US" baseline="0" dirty="0" smtClean="0"/>
              <a:t> trailer: </a:t>
            </a:r>
            <a:r>
              <a:rPr lang="en-US" dirty="0" smtClean="0"/>
              <a:t>https://youtu.be/BV2Bighv27M</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Second is the student food video, talk about partnership with the school (involving students in the research process, will briefly discuss how first two runs of the partnership were thematic and third was much more ‘open’): </a:t>
            </a:r>
            <a:r>
              <a:rPr lang="en-US" dirty="0" smtClean="0">
                <a:hlinkClick r:id="rId3"/>
              </a:rPr>
              <a:t>https://www.youtube.com/watch?v=5NC5lwx9-X8</a:t>
            </a:r>
            <a:endParaRPr lang="en-US" dirty="0"/>
          </a:p>
        </p:txBody>
      </p:sp>
      <p:sp>
        <p:nvSpPr>
          <p:cNvPr id="4" name="Slide Number Placeholder 3"/>
          <p:cNvSpPr>
            <a:spLocks noGrp="1"/>
          </p:cNvSpPr>
          <p:nvPr>
            <p:ph type="sldNum" sz="quarter" idx="10"/>
          </p:nvPr>
        </p:nvSpPr>
        <p:spPr/>
        <p:txBody>
          <a:bodyPr/>
          <a:lstStyle/>
          <a:p>
            <a:fld id="{AD933946-BCA2-A84D-8298-393267EBD764}" type="slidenum">
              <a:rPr lang="en-US" smtClean="0"/>
              <a:pPr/>
              <a:t>13</a:t>
            </a:fld>
            <a:endParaRPr lang="en-US"/>
          </a:p>
        </p:txBody>
      </p:sp>
    </p:spTree>
    <p:extLst>
      <p:ext uri="{BB962C8B-B14F-4D97-AF65-F5344CB8AC3E}">
        <p14:creationId xmlns:p14="http://schemas.microsoft.com/office/powerpoint/2010/main" val="32271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a:t>
            </a:r>
            <a:r>
              <a:rPr lang="en-US" baseline="0" dirty="0" smtClean="0"/>
              <a:t>research </a:t>
            </a:r>
            <a:r>
              <a:rPr lang="en-US" baseline="0" dirty="0" err="1" smtClean="0"/>
              <a:t>curation</a:t>
            </a:r>
            <a:endParaRPr lang="en-US" baseline="0" dirty="0" smtClean="0"/>
          </a:p>
          <a:p>
            <a:pPr>
              <a:buFont typeface="Arial" pitchFamily="34" charset="0"/>
              <a:buChar char="•"/>
            </a:pPr>
            <a:r>
              <a:rPr lang="en-US" baseline="0" dirty="0" smtClean="0"/>
              <a:t> operating within the ‘noise’ of the Internet – connecting the dots and </a:t>
            </a:r>
            <a:r>
              <a:rPr lang="en-US" baseline="0" dirty="0" err="1" smtClean="0"/>
              <a:t>hyperlinking</a:t>
            </a:r>
            <a:endParaRPr lang="en-US" baseline="0" dirty="0" smtClean="0"/>
          </a:p>
          <a:p>
            <a:pPr>
              <a:buFont typeface="Arial" pitchFamily="34" charset="0"/>
              <a:buChar char="•"/>
            </a:pPr>
            <a:r>
              <a:rPr lang="en-US" baseline="0" dirty="0" smtClean="0"/>
              <a:t> connect the public with research outcomes and research </a:t>
            </a:r>
            <a:r>
              <a:rPr lang="en-US" baseline="0" dirty="0" smtClean="0"/>
              <a:t>process</a:t>
            </a:r>
          </a:p>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933946-BCA2-A84D-8298-393267EBD764}" type="slidenum">
              <a:rPr lang="en-US" smtClean="0"/>
              <a:pPr/>
              <a:t>14</a:t>
            </a:fld>
            <a:endParaRPr lang="en-US"/>
          </a:p>
        </p:txBody>
      </p:sp>
    </p:spTree>
    <p:extLst>
      <p:ext uri="{BB962C8B-B14F-4D97-AF65-F5344CB8AC3E}">
        <p14:creationId xmlns:p14="http://schemas.microsoft.com/office/powerpoint/2010/main" val="32271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Hyperlink:</a:t>
            </a:r>
          </a:p>
          <a:p>
            <a:r>
              <a:rPr lang="en-US" dirty="0" smtClean="0"/>
              <a:t>http://www.changingtheconversation.ca/</a:t>
            </a:r>
            <a:endParaRPr lang="en-US" dirty="0"/>
          </a:p>
        </p:txBody>
      </p:sp>
      <p:sp>
        <p:nvSpPr>
          <p:cNvPr id="4" name="Slide Number Placeholder 3"/>
          <p:cNvSpPr>
            <a:spLocks noGrp="1"/>
          </p:cNvSpPr>
          <p:nvPr>
            <p:ph type="sldNum" sz="quarter" idx="10"/>
          </p:nvPr>
        </p:nvSpPr>
        <p:spPr/>
        <p:txBody>
          <a:bodyPr/>
          <a:lstStyle/>
          <a:p>
            <a:fld id="{AD933946-BCA2-A84D-8298-393267EBD764}" type="slidenum">
              <a:rPr lang="en-US" smtClean="0"/>
              <a:pPr/>
              <a:t>15</a:t>
            </a:fld>
            <a:endParaRPr lang="en-US"/>
          </a:p>
        </p:txBody>
      </p:sp>
    </p:spTree>
    <p:extLst>
      <p:ext uri="{BB962C8B-B14F-4D97-AF65-F5344CB8AC3E}">
        <p14:creationId xmlns:p14="http://schemas.microsoft.com/office/powerpoint/2010/main" val="104283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When first joined RRU in 2000 from UBC realized difficulties</a:t>
            </a:r>
            <a:r>
              <a:rPr lang="en-US" baseline="0" dirty="0" smtClean="0"/>
              <a:t> of working in a small university without an established research reputation</a:t>
            </a:r>
          </a:p>
          <a:p>
            <a:pPr marL="171450" indent="-171450">
              <a:buFont typeface="Arial"/>
              <a:buChar char="•"/>
            </a:pPr>
            <a:endParaRPr lang="en-US" baseline="0" dirty="0" smtClean="0"/>
          </a:p>
          <a:p>
            <a:pPr marL="171450" indent="-171450">
              <a:buFont typeface="Arial"/>
              <a:buChar char="•"/>
            </a:pPr>
            <a:r>
              <a:rPr lang="en-US" baseline="0" dirty="0" smtClean="0"/>
              <a:t>Strategy to be able to convene best minds in the country around critical public policy issues</a:t>
            </a:r>
          </a:p>
          <a:p>
            <a:pPr marL="171450" indent="-171450">
              <a:buFont typeface="Arial"/>
              <a:buChar char="•"/>
            </a:pPr>
            <a:endParaRPr lang="en-US" baseline="0" dirty="0" smtClean="0"/>
          </a:p>
          <a:p>
            <a:pPr marL="171450" indent="-171450">
              <a:buFont typeface="Arial"/>
              <a:buChar char="•"/>
            </a:pPr>
            <a:r>
              <a:rPr lang="en-US" baseline="0" dirty="0" smtClean="0"/>
              <a:t>Built a website, active blogging, tweeting and </a:t>
            </a:r>
            <a:r>
              <a:rPr lang="en-US" baseline="0" smtClean="0"/>
              <a:t>facebooking</a:t>
            </a:r>
            <a:endParaRPr lang="en-US" baseline="0" dirty="0" smtClean="0"/>
          </a:p>
          <a:p>
            <a:pPr marL="171450" indent="-171450">
              <a:buFont typeface="Arial"/>
              <a:buChar char="•"/>
            </a:pPr>
            <a:endParaRPr lang="en-US" baseline="0" dirty="0" smtClean="0"/>
          </a:p>
          <a:p>
            <a:pPr marL="171450" indent="-171450">
              <a:buFont typeface="Arial"/>
              <a:buChar char="•"/>
            </a:pPr>
            <a:r>
              <a:rPr lang="en-US" baseline="0" dirty="0" smtClean="0"/>
              <a:t>Built e-Dialogue platform, recently redesigned and launched in September as Changing the Conversation</a:t>
            </a:r>
          </a:p>
          <a:p>
            <a:pPr marL="171450" indent="-171450">
              <a:buFont typeface="Arial"/>
              <a:buChar char="•"/>
            </a:pPr>
            <a:endParaRPr lang="en-US" baseline="0" dirty="0" smtClean="0"/>
          </a:p>
          <a:p>
            <a:pPr marL="171450" indent="-171450">
              <a:buFont typeface="Arial"/>
              <a:buChar char="•"/>
            </a:pPr>
            <a:r>
              <a:rPr lang="en-US" baseline="0" dirty="0" smtClean="0"/>
              <a:t>Two recent series—Revitalizing the Social Sector and The Climate Imperative</a:t>
            </a:r>
            <a:endParaRPr lang="en-US" dirty="0"/>
          </a:p>
        </p:txBody>
      </p:sp>
      <p:sp>
        <p:nvSpPr>
          <p:cNvPr id="4" name="Slide Number Placeholder 3"/>
          <p:cNvSpPr>
            <a:spLocks noGrp="1"/>
          </p:cNvSpPr>
          <p:nvPr>
            <p:ph type="sldNum" sz="quarter" idx="10"/>
          </p:nvPr>
        </p:nvSpPr>
        <p:spPr/>
        <p:txBody>
          <a:bodyPr/>
          <a:lstStyle/>
          <a:p>
            <a:fld id="{AD933946-BCA2-A84D-8298-393267EBD764}" type="slidenum">
              <a:rPr lang="en-US" smtClean="0"/>
              <a:pPr/>
              <a:t>2</a:t>
            </a:fld>
            <a:endParaRPr lang="en-US"/>
          </a:p>
        </p:txBody>
      </p:sp>
    </p:spTree>
    <p:extLst>
      <p:ext uri="{BB962C8B-B14F-4D97-AF65-F5344CB8AC3E}">
        <p14:creationId xmlns:p14="http://schemas.microsoft.com/office/powerpoint/2010/main" val="117899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a:p>
            <a:pPr marL="171450" indent="-171450">
              <a:buFont typeface="Arial"/>
              <a:buChar char="•"/>
            </a:pPr>
            <a:r>
              <a:rPr lang="en-US" baseline="0" dirty="0" smtClean="0"/>
              <a:t>SDC is an example of unprecedented collaboration among scientists from the humanities, natural and social sciences, led by Catherine </a:t>
            </a:r>
            <a:r>
              <a:rPr lang="en-US" baseline="0" dirty="0" err="1" smtClean="0"/>
              <a:t>Potvin</a:t>
            </a:r>
            <a:r>
              <a:rPr lang="en-US" baseline="0" dirty="0" smtClean="0"/>
              <a:t>, from McGill University, extensive use of media to increase maximum impact and influence political agendas</a:t>
            </a:r>
          </a:p>
          <a:p>
            <a:pPr marL="171450" indent="-171450">
              <a:buFont typeface="Arial"/>
              <a:buChar char="•"/>
            </a:pPr>
            <a:endParaRPr lang="en-US" baseline="0" dirty="0" smtClean="0"/>
          </a:p>
          <a:p>
            <a:pPr marL="171450" indent="-171450">
              <a:buFont typeface="Arial"/>
              <a:buChar char="•"/>
            </a:pPr>
            <a:r>
              <a:rPr lang="en-US" baseline="0" dirty="0" smtClean="0"/>
              <a:t>Hyperlinks:</a:t>
            </a:r>
          </a:p>
          <a:p>
            <a:pPr marL="628650" lvl="1" indent="-171450">
              <a:buFont typeface="Arial"/>
              <a:buChar char="•"/>
            </a:pPr>
            <a:r>
              <a:rPr lang="en-US" baseline="0" dirty="0" smtClean="0"/>
              <a:t>http://www.crcresearch.org/</a:t>
            </a:r>
          </a:p>
          <a:p>
            <a:pPr marL="628650" lvl="1" indent="-171450">
              <a:buFont typeface="Arial"/>
              <a:buChar char="•"/>
            </a:pPr>
            <a:r>
              <a:rPr lang="en-US" baseline="0" dirty="0" smtClean="0"/>
              <a:t>http://www.mc-3.ca/</a:t>
            </a:r>
          </a:p>
          <a:p>
            <a:pPr marL="628650" lvl="1" indent="-171450">
              <a:buFont typeface="Arial"/>
              <a:buChar char="•"/>
            </a:pPr>
            <a:r>
              <a:rPr lang="en-US" baseline="0" dirty="0" smtClean="0"/>
              <a:t>http://www.sustainablecanadadialogues.ca/en/</a:t>
            </a:r>
          </a:p>
        </p:txBody>
      </p:sp>
      <p:sp>
        <p:nvSpPr>
          <p:cNvPr id="4" name="Slide Number Placeholder 3"/>
          <p:cNvSpPr>
            <a:spLocks noGrp="1"/>
          </p:cNvSpPr>
          <p:nvPr>
            <p:ph type="sldNum" sz="quarter" idx="10"/>
          </p:nvPr>
        </p:nvSpPr>
        <p:spPr/>
        <p:txBody>
          <a:bodyPr/>
          <a:lstStyle/>
          <a:p>
            <a:fld id="{AD933946-BCA2-A84D-8298-393267EBD764}" type="slidenum">
              <a:rPr lang="en-US" smtClean="0"/>
              <a:pPr/>
              <a:t>3</a:t>
            </a:fld>
            <a:endParaRPr lang="en-US"/>
          </a:p>
        </p:txBody>
      </p:sp>
    </p:spTree>
    <p:extLst>
      <p:ext uri="{BB962C8B-B14F-4D97-AF65-F5344CB8AC3E}">
        <p14:creationId xmlns:p14="http://schemas.microsoft.com/office/powerpoint/2010/main" val="350089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Focus on what we learned from our climate change work, over 15 partners from across the country and BC</a:t>
            </a:r>
          </a:p>
          <a:p>
            <a:pPr marL="171450" indent="-171450">
              <a:buFont typeface="Arial"/>
              <a:buChar char="•"/>
            </a:pPr>
            <a:endParaRPr lang="en-US" baseline="0" dirty="0" smtClean="0"/>
          </a:p>
          <a:p>
            <a:pPr marL="171450" indent="-171450">
              <a:buFont typeface="Arial"/>
              <a:buChar char="•"/>
            </a:pPr>
            <a:r>
              <a:rPr lang="en-US" baseline="0" dirty="0" smtClean="0"/>
              <a:t>Peer-to-peer learning exchanges</a:t>
            </a:r>
          </a:p>
          <a:p>
            <a:pPr marL="171450" indent="-171450">
              <a:buFont typeface="Arial"/>
              <a:buChar char="•"/>
            </a:pPr>
            <a:endParaRPr lang="en-US" baseline="0" dirty="0" smtClean="0"/>
          </a:p>
          <a:p>
            <a:pPr marL="171450" indent="-171450">
              <a:buFont typeface="Arial"/>
              <a:buChar char="•"/>
            </a:pPr>
            <a:r>
              <a:rPr lang="en-US" baseline="0" dirty="0" smtClean="0"/>
              <a:t>Virtual mayoral meetings</a:t>
            </a:r>
          </a:p>
          <a:p>
            <a:pPr marL="171450" indent="-171450">
              <a:buFont typeface="Arial"/>
              <a:buNone/>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Link - </a:t>
            </a:r>
            <a:r>
              <a:rPr lang="en-US" dirty="0" smtClean="0">
                <a:hlinkClick r:id="rId3"/>
              </a:rPr>
              <a:t>https://www.youtube.com/watch?v=34YySBd_pGU</a:t>
            </a:r>
            <a:endParaRPr lang="en-US" dirty="0" smtClean="0"/>
          </a:p>
          <a:p>
            <a:pPr marL="171450" indent="-171450">
              <a:buFont typeface="Arial"/>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933946-BCA2-A84D-8298-393267EBD764}" type="slidenum">
              <a:rPr lang="en-US" smtClean="0"/>
              <a:pPr/>
              <a:t>4</a:t>
            </a:fld>
            <a:endParaRPr lang="en-US"/>
          </a:p>
        </p:txBody>
      </p:sp>
    </p:spTree>
    <p:extLst>
      <p:ext uri="{BB962C8B-B14F-4D97-AF65-F5344CB8AC3E}">
        <p14:creationId xmlns:p14="http://schemas.microsoft.com/office/powerpoint/2010/main" val="58232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27E0A-BC10-3B4F-B025-08FF38736A6C}" type="slidenum">
              <a:rPr lang="en-US" smtClean="0"/>
              <a:t>5</a:t>
            </a:fld>
            <a:endParaRPr lang="en-US"/>
          </a:p>
        </p:txBody>
      </p:sp>
    </p:spTree>
    <p:extLst>
      <p:ext uri="{BB962C8B-B14F-4D97-AF65-F5344CB8AC3E}">
        <p14:creationId xmlns:p14="http://schemas.microsoft.com/office/powerpoint/2010/main" val="307515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2BB44-0268-4466-BED8-322C224BB44E}" type="slidenum">
              <a:rPr lang="en-CA" smtClean="0"/>
              <a:t>6</a:t>
            </a:fld>
            <a:endParaRPr lang="en-CA"/>
          </a:p>
        </p:txBody>
      </p:sp>
    </p:spTree>
    <p:extLst>
      <p:ext uri="{BB962C8B-B14F-4D97-AF65-F5344CB8AC3E}">
        <p14:creationId xmlns:p14="http://schemas.microsoft.com/office/powerpoint/2010/main" val="187748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a:buChar char="•"/>
            </a:pPr>
            <a:r>
              <a:rPr lang="en-CA" sz="1600" dirty="0" smtClean="0"/>
              <a:t>uses </a:t>
            </a:r>
            <a:r>
              <a:rPr lang="en-CA" sz="1600" dirty="0"/>
              <a:t>design thinking processes that are </a:t>
            </a:r>
            <a:r>
              <a:rPr lang="en-CA" sz="1600" b="1" dirty="0"/>
              <a:t>interdisciplinary, evidence-based, and user-centric </a:t>
            </a:r>
            <a:r>
              <a:rPr lang="en-CA" sz="1600" dirty="0"/>
              <a:t>to co-create innovative and sustainable solutions to complex problems </a:t>
            </a:r>
          </a:p>
          <a:p>
            <a:pPr marL="742950" lvl="1" indent="-285750">
              <a:buFont typeface="Arial"/>
              <a:buChar char="•"/>
            </a:pPr>
            <a:endParaRPr lang="en-CA" sz="1600" dirty="0"/>
          </a:p>
          <a:p>
            <a:pPr marL="742950" lvl="1" indent="-285750">
              <a:buFont typeface="Arial"/>
              <a:buChar char="•"/>
            </a:pPr>
            <a:r>
              <a:rPr lang="en-CA" sz="1600" dirty="0" smtClean="0"/>
              <a:t>collaboration </a:t>
            </a:r>
            <a:r>
              <a:rPr lang="en-CA" sz="1600" dirty="0"/>
              <a:t>and partnerships critical - diverse perspectives and skill-sets lead to improved relationships, holistic rethinking of problems, and outcomes strengthened by inclusion </a:t>
            </a:r>
          </a:p>
          <a:p>
            <a:pPr marL="742950" lvl="1" indent="-285750">
              <a:buFont typeface="Arial"/>
              <a:buChar char="•"/>
            </a:pPr>
            <a:endParaRPr lang="en-CA" sz="1600" dirty="0"/>
          </a:p>
          <a:p>
            <a:pPr marL="742950" lvl="1" indent="-285750">
              <a:buFont typeface="Arial"/>
              <a:buChar char="•"/>
            </a:pPr>
            <a:r>
              <a:rPr lang="en-CA" sz="1600" dirty="0" smtClean="0"/>
              <a:t>creative</a:t>
            </a:r>
            <a:r>
              <a:rPr lang="en-CA" sz="1600" dirty="0"/>
              <a:t>, safe, experimental space encourages out-of-the box </a:t>
            </a:r>
            <a:r>
              <a:rPr lang="en-CA" sz="1600" dirty="0" smtClean="0"/>
              <a:t>thinking</a:t>
            </a:r>
          </a:p>
          <a:p>
            <a:pPr lvl="1"/>
            <a:endParaRPr lang="en-CA" sz="1600" dirty="0"/>
          </a:p>
          <a:p>
            <a:pPr marL="742950" lvl="1" indent="-285750">
              <a:buFont typeface="Arial"/>
              <a:buChar char="•"/>
            </a:pPr>
            <a:r>
              <a:rPr lang="en-CA" sz="1600" dirty="0" smtClean="0"/>
              <a:t>systems</a:t>
            </a:r>
            <a:r>
              <a:rPr lang="en-CA" sz="1600" dirty="0"/>
              <a:t>-mapping of problems, focused on connections and causes, is more useful than traditional </a:t>
            </a:r>
            <a:r>
              <a:rPr lang="en-CA" sz="1600" dirty="0" err="1"/>
              <a:t>siloed</a:t>
            </a:r>
            <a:r>
              <a:rPr lang="en-CA" sz="1600" dirty="0"/>
              <a:t> analysis</a:t>
            </a:r>
          </a:p>
          <a:p>
            <a:pPr marL="491490" lvl="1" indent="-171450">
              <a:buFont typeface="Arial"/>
              <a:buChar char="•"/>
            </a:pPr>
            <a:endParaRPr lang="en-US" sz="1100" dirty="0"/>
          </a:p>
          <a:p>
            <a:pPr marL="171450" indent="-171450">
              <a:buFont typeface="Arial"/>
              <a:buChar char="•"/>
            </a:pPr>
            <a:endParaRPr lang="en-US" sz="1000" dirty="0"/>
          </a:p>
        </p:txBody>
      </p:sp>
      <p:sp>
        <p:nvSpPr>
          <p:cNvPr id="4" name="Slide Number Placeholder 3"/>
          <p:cNvSpPr>
            <a:spLocks noGrp="1"/>
          </p:cNvSpPr>
          <p:nvPr>
            <p:ph type="sldNum" sz="quarter" idx="10"/>
          </p:nvPr>
        </p:nvSpPr>
        <p:spPr/>
        <p:txBody>
          <a:bodyPr/>
          <a:lstStyle/>
          <a:p>
            <a:fld id="{8FE27E0A-BC10-3B4F-B025-08FF38736A6C}" type="slidenum">
              <a:rPr lang="en-US" smtClean="0"/>
              <a:t>7</a:t>
            </a:fld>
            <a:endParaRPr lang="en-US" dirty="0"/>
          </a:p>
        </p:txBody>
      </p:sp>
    </p:spTree>
    <p:extLst>
      <p:ext uri="{BB962C8B-B14F-4D97-AF65-F5344CB8AC3E}">
        <p14:creationId xmlns:p14="http://schemas.microsoft.com/office/powerpoint/2010/main" val="314491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27E0A-BC10-3B4F-B025-08FF38736A6C}" type="slidenum">
              <a:rPr lang="en-US" smtClean="0"/>
              <a:t>8</a:t>
            </a:fld>
            <a:endParaRPr lang="en-US"/>
          </a:p>
        </p:txBody>
      </p:sp>
    </p:spTree>
    <p:extLst>
      <p:ext uri="{BB962C8B-B14F-4D97-AF65-F5344CB8AC3E}">
        <p14:creationId xmlns:p14="http://schemas.microsoft.com/office/powerpoint/2010/main" val="283623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DC53B3-5488-E74D-A1BB-4CD6B4BD20E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CA"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15-06-23</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pPr/>
              <a:t>15-06-23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15-06-23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15-06-23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CA"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15-06-23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15-06-23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CA"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15-06-23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CA"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15-06-23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15-06-23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CA"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15-06-23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CA"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15-06-23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15-06-23</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BV2Bighv27M"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Outcomes and</a:t>
            </a:r>
            <a:br>
              <a:rPr lang="en-US" dirty="0" smtClean="0"/>
            </a:br>
            <a:r>
              <a:rPr lang="en-US" dirty="0" smtClean="0"/>
              <a:t>Knowledge Mobilization </a:t>
            </a:r>
            <a:endParaRPr lang="en-US" dirty="0"/>
          </a:p>
        </p:txBody>
      </p:sp>
      <p:sp>
        <p:nvSpPr>
          <p:cNvPr id="3" name="Subtitle 2"/>
          <p:cNvSpPr>
            <a:spLocks noGrp="1"/>
          </p:cNvSpPr>
          <p:nvPr>
            <p:ph type="subTitle" idx="1"/>
          </p:nvPr>
        </p:nvSpPr>
        <p:spPr/>
        <p:txBody>
          <a:bodyPr/>
          <a:lstStyle/>
          <a:p>
            <a:r>
              <a:rPr lang="en-US" dirty="0" smtClean="0"/>
              <a:t> Virtual and Place-Based</a:t>
            </a:r>
            <a:endParaRPr lang="en-US" dirty="0"/>
          </a:p>
        </p:txBody>
      </p:sp>
    </p:spTree>
    <p:extLst>
      <p:ext uri="{BB962C8B-B14F-4D97-AF65-F5344CB8AC3E}">
        <p14:creationId xmlns:p14="http://schemas.microsoft.com/office/powerpoint/2010/main" val="38660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21403"/>
            <a:ext cx="7315200" cy="1154097"/>
          </a:xfrm>
        </p:spPr>
        <p:txBody>
          <a:bodyPr/>
          <a:lstStyle/>
          <a:p>
            <a:r>
              <a:rPr lang="en-US" b="1" dirty="0"/>
              <a:t>w</a:t>
            </a:r>
            <a:r>
              <a:rPr lang="en-US" b="1" dirty="0" smtClean="0"/>
              <a:t>hat makes it “living”? </a:t>
            </a:r>
            <a:endParaRPr lang="en-US" b="1" dirty="0"/>
          </a:p>
        </p:txBody>
      </p:sp>
      <p:sp>
        <p:nvSpPr>
          <p:cNvPr id="3" name="Content Placeholder 2"/>
          <p:cNvSpPr>
            <a:spLocks noGrp="1"/>
          </p:cNvSpPr>
          <p:nvPr>
            <p:ph idx="1"/>
          </p:nvPr>
        </p:nvSpPr>
        <p:spPr/>
        <p:txBody>
          <a:bodyPr>
            <a:noAutofit/>
          </a:bodyPr>
          <a:lstStyle/>
          <a:p>
            <a:pPr marL="45720" indent="0">
              <a:buNone/>
            </a:pPr>
            <a:endParaRPr lang="en-US" sz="2400" dirty="0" smtClean="0"/>
          </a:p>
          <a:p>
            <a:pPr algn="ctr">
              <a:buFont typeface="Wingdings" charset="2"/>
              <a:buChar char="v"/>
            </a:pPr>
            <a:r>
              <a:rPr lang="en-US" sz="2400" b="1" dirty="0" smtClean="0"/>
              <a:t>openly and strategically shares iterative knowledge …</a:t>
            </a:r>
          </a:p>
          <a:p>
            <a:pPr marL="45720" indent="0" algn="ctr">
              <a:buNone/>
            </a:pPr>
            <a:r>
              <a:rPr lang="en-US" sz="2400" b="1" dirty="0" smtClean="0">
                <a:solidFill>
                  <a:srgbClr val="FF8600"/>
                </a:solidFill>
              </a:rPr>
              <a:t>to broaden and deepen knowledge mobilization and accelerate innovation</a:t>
            </a:r>
          </a:p>
        </p:txBody>
      </p:sp>
      <p:sp>
        <p:nvSpPr>
          <p:cNvPr id="4" name="Slide Number Placeholder 3"/>
          <p:cNvSpPr>
            <a:spLocks noGrp="1"/>
          </p:cNvSpPr>
          <p:nvPr>
            <p:ph type="sldNum" sz="quarter" idx="12"/>
          </p:nvPr>
        </p:nvSpPr>
        <p:spPr/>
        <p:txBody>
          <a:bodyPr/>
          <a:lstStyle/>
          <a:p>
            <a:fld id="{57A3E4ED-1682-6F43-8B5F-46B51CE1DD80}" type="slidenum">
              <a:rPr lang="en-US" smtClean="0"/>
              <a:pPr/>
              <a:t>10</a:t>
            </a:fld>
            <a:endParaRPr lang="en-US" dirty="0"/>
          </a:p>
        </p:txBody>
      </p:sp>
    </p:spTree>
    <p:extLst>
      <p:ext uri="{BB962C8B-B14F-4D97-AF65-F5344CB8AC3E}">
        <p14:creationId xmlns:p14="http://schemas.microsoft.com/office/powerpoint/2010/main" val="3658126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8600"/>
                </a:solidFill>
              </a:rPr>
              <a:t>w</a:t>
            </a:r>
            <a:r>
              <a:rPr lang="en-US" b="1" dirty="0" smtClean="0">
                <a:solidFill>
                  <a:srgbClr val="FF8600"/>
                </a:solidFill>
              </a:rPr>
              <a:t>ithout sharing</a:t>
            </a:r>
            <a:endParaRPr lang="en-US" b="1" dirty="0">
              <a:solidFill>
                <a:srgbClr val="FF8600"/>
              </a:solidFill>
            </a:endParaRPr>
          </a:p>
        </p:txBody>
      </p:sp>
      <p:pic>
        <p:nvPicPr>
          <p:cNvPr id="4" name="Content Placeholder 3" descr="history-of-groundhog-day.s600x600.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
        <p:nvSpPr>
          <p:cNvPr id="3" name="Slide Number Placeholder 2"/>
          <p:cNvSpPr>
            <a:spLocks noGrp="1"/>
          </p:cNvSpPr>
          <p:nvPr>
            <p:ph type="sldNum" sz="quarter" idx="12"/>
          </p:nvPr>
        </p:nvSpPr>
        <p:spPr/>
        <p:txBody>
          <a:bodyPr/>
          <a:lstStyle/>
          <a:p>
            <a:fld id="{2D33720C-F691-394E-9EC6-DA69D2A72AF9}" type="slidenum">
              <a:rPr lang="en-US" smtClean="0"/>
              <a:t>11</a:t>
            </a:fld>
            <a:endParaRPr lang="en-US"/>
          </a:p>
        </p:txBody>
      </p:sp>
    </p:spTree>
    <p:extLst>
      <p:ext uri="{BB962C8B-B14F-4D97-AF65-F5344CB8AC3E}">
        <p14:creationId xmlns:p14="http://schemas.microsoft.com/office/powerpoint/2010/main" val="2145712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8600"/>
                </a:solidFill>
              </a:rPr>
              <a:t>w</a:t>
            </a:r>
            <a:r>
              <a:rPr lang="en-US" b="1" dirty="0" smtClean="0">
                <a:solidFill>
                  <a:srgbClr val="FF8600"/>
                </a:solidFill>
              </a:rPr>
              <a:t>ith sharing </a:t>
            </a:r>
            <a:endParaRPr lang="en-US" b="1" dirty="0">
              <a:solidFill>
                <a:srgbClr val="FF8600"/>
              </a:solidFill>
            </a:endParaRPr>
          </a:p>
        </p:txBody>
      </p:sp>
      <p:pic>
        <p:nvPicPr>
          <p:cNvPr id="5" name="Content Placeholder 4" descr="NathanFillionBridgeEnterprise-580x435.jpg"/>
          <p:cNvPicPr>
            <a:picLocks noGrp="1" noChangeAspect="1"/>
          </p:cNvPicPr>
          <p:nvPr>
            <p:ph idx="1"/>
          </p:nvPr>
        </p:nvPicPr>
        <p:blipFill>
          <a:blip r:embed="rId3" cstate="print">
            <a:extLst>
              <a:ext uri="{28A0092B-C50C-407E-A947-70E740481C1C}">
                <a14:useLocalDpi xmlns:a14="http://schemas.microsoft.com/office/drawing/2010/main"/>
              </a:ext>
            </a:extLst>
          </a:blip>
          <a:srcRect l="-18187" r="-18187"/>
          <a:stretch>
            <a:fillRect/>
          </a:stretch>
        </p:blipFill>
        <p:spPr/>
      </p:pic>
      <p:sp>
        <p:nvSpPr>
          <p:cNvPr id="4" name="Slide Number Placeholder 3"/>
          <p:cNvSpPr>
            <a:spLocks noGrp="1"/>
          </p:cNvSpPr>
          <p:nvPr>
            <p:ph type="sldNum" sz="quarter" idx="12"/>
          </p:nvPr>
        </p:nvSpPr>
        <p:spPr/>
        <p:txBody>
          <a:bodyPr/>
          <a:lstStyle/>
          <a:p>
            <a:fld id="{2D33720C-F691-394E-9EC6-DA69D2A72AF9}" type="slidenum">
              <a:rPr lang="en-US" smtClean="0"/>
              <a:t>12</a:t>
            </a:fld>
            <a:endParaRPr lang="en-US"/>
          </a:p>
        </p:txBody>
      </p:sp>
    </p:spTree>
    <p:extLst>
      <p:ext uri="{BB962C8B-B14F-4D97-AF65-F5344CB8AC3E}">
        <p14:creationId xmlns:p14="http://schemas.microsoft.com/office/powerpoint/2010/main" val="33276380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6145" name="Picture 1">
            <a:hlinkClick r:id="rId3"/>
          </p:cNvPr>
          <p:cNvPicPr>
            <a:picLocks noChangeAspect="1" noChangeArrowheads="1"/>
          </p:cNvPicPr>
          <p:nvPr/>
        </p:nvPicPr>
        <p:blipFill>
          <a:blip r:embed="rId4"/>
          <a:srcRect/>
          <a:stretch>
            <a:fillRect/>
          </a:stretch>
        </p:blipFill>
        <p:spPr bwMode="auto">
          <a:xfrm>
            <a:off x="1203770" y="2698812"/>
            <a:ext cx="6551271" cy="3973580"/>
          </a:xfrm>
          <a:prstGeom prst="rect">
            <a:avLst/>
          </a:prstGeom>
          <a:noFill/>
          <a:ln w="9525">
            <a:noFill/>
            <a:miter lim="800000"/>
            <a:headEnd/>
            <a:tailEnd/>
          </a:ln>
          <a:effectLst>
            <a:outerShdw blurRad="127000" dist="38100" dir="2700000" algn="tl" rotWithShape="0">
              <a:prstClr val="black">
                <a:alpha val="70000"/>
              </a:prstClr>
            </a:outerShdw>
          </a:effectLst>
        </p:spPr>
      </p:pic>
    </p:spTree>
    <p:extLst>
      <p:ext uri="{BB962C8B-B14F-4D97-AF65-F5344CB8AC3E}">
        <p14:creationId xmlns:p14="http://schemas.microsoft.com/office/powerpoint/2010/main" val="360891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err="1" smtClean="0"/>
              <a:t>Curation</a:t>
            </a:r>
            <a:endParaRPr lang="en-US" dirty="0"/>
          </a:p>
        </p:txBody>
      </p:sp>
      <p:sp>
        <p:nvSpPr>
          <p:cNvPr id="3" name="Content Placeholder 2"/>
          <p:cNvSpPr>
            <a:spLocks noGrp="1"/>
          </p:cNvSpPr>
          <p:nvPr>
            <p:ph idx="1"/>
          </p:nvPr>
        </p:nvSpPr>
        <p:spPr>
          <a:xfrm>
            <a:off x="914401" y="2596208"/>
            <a:ext cx="3217762" cy="3816162"/>
          </a:xfrm>
        </p:spPr>
        <p:txBody>
          <a:bodyPr>
            <a:normAutofit fontScale="92500" lnSpcReduction="20000"/>
          </a:bodyPr>
          <a:lstStyle/>
          <a:p>
            <a:pPr marL="45720" indent="0">
              <a:lnSpc>
                <a:spcPct val="150000"/>
              </a:lnSpc>
              <a:buNone/>
            </a:pPr>
            <a:endParaRPr lang="en-US" dirty="0" smtClean="0"/>
          </a:p>
          <a:p>
            <a:pPr>
              <a:lnSpc>
                <a:spcPct val="150000"/>
              </a:lnSpc>
            </a:pPr>
            <a:r>
              <a:rPr lang="en-US" b="1" dirty="0" smtClean="0">
                <a:solidFill>
                  <a:schemeClr val="tx2"/>
                </a:solidFill>
              </a:rPr>
              <a:t>Optimizing</a:t>
            </a:r>
            <a:r>
              <a:rPr lang="en-US" dirty="0" smtClean="0"/>
              <a:t> the reach and impacts of research</a:t>
            </a:r>
          </a:p>
          <a:p>
            <a:pPr>
              <a:lnSpc>
                <a:spcPct val="120000"/>
              </a:lnSpc>
            </a:pPr>
            <a:endParaRPr lang="en-US" dirty="0" smtClean="0"/>
          </a:p>
          <a:p>
            <a:pPr>
              <a:lnSpc>
                <a:spcPct val="150000"/>
              </a:lnSpc>
            </a:pPr>
            <a:r>
              <a:rPr lang="en-US" b="1" dirty="0" smtClean="0">
                <a:solidFill>
                  <a:schemeClr val="tx2"/>
                </a:solidFill>
              </a:rPr>
              <a:t>Connecting</a:t>
            </a:r>
            <a:r>
              <a:rPr lang="en-US" dirty="0" smtClean="0"/>
              <a:t> the public with research projects</a:t>
            </a:r>
          </a:p>
          <a:p>
            <a:pPr>
              <a:lnSpc>
                <a:spcPct val="120000"/>
              </a:lnSpc>
            </a:pPr>
            <a:endParaRPr lang="en-US" dirty="0"/>
          </a:p>
          <a:p>
            <a:pPr>
              <a:lnSpc>
                <a:spcPct val="150000"/>
              </a:lnSpc>
            </a:pPr>
            <a:r>
              <a:rPr lang="en-US" b="1" dirty="0" smtClean="0">
                <a:solidFill>
                  <a:schemeClr val="tx2"/>
                </a:solidFill>
              </a:rPr>
              <a:t>Making sense </a:t>
            </a:r>
            <a:r>
              <a:rPr lang="en-US" dirty="0" smtClean="0"/>
              <a:t>of data (i.e., visualization)</a:t>
            </a:r>
            <a:endParaRPr lang="en-US" dirty="0"/>
          </a:p>
          <a:p>
            <a:pPr>
              <a:lnSpc>
                <a:spcPct val="150000"/>
              </a:lnSpc>
            </a:pPr>
            <a:endParaRPr lang="en-US" dirty="0" smtClean="0"/>
          </a:p>
          <a:p>
            <a:pPr>
              <a:lnSpc>
                <a:spcPct val="150000"/>
              </a:lnSpc>
            </a:pPr>
            <a:endParaRPr lang="en-US" dirty="0"/>
          </a:p>
          <a:p>
            <a:pPr>
              <a:lnSpc>
                <a:spcPct val="150000"/>
              </a:lnSpc>
            </a:pPr>
            <a:endParaRPr lang="en-US" dirty="0"/>
          </a:p>
        </p:txBody>
      </p:sp>
      <p:pic>
        <p:nvPicPr>
          <p:cNvPr id="4097" name="Picture 1" descr="C:\Users\rnewell\Downloads\Screen Shot 2015-05-29 at 3.10.37 PM.png"/>
          <p:cNvPicPr>
            <a:picLocks noChangeAspect="1" noChangeArrowheads="1"/>
          </p:cNvPicPr>
          <p:nvPr/>
        </p:nvPicPr>
        <p:blipFill>
          <a:blip r:embed="rId3"/>
          <a:srcRect/>
          <a:stretch>
            <a:fillRect/>
          </a:stretch>
        </p:blipFill>
        <p:spPr bwMode="auto">
          <a:xfrm>
            <a:off x="4305793" y="3102328"/>
            <a:ext cx="4247908" cy="3135361"/>
          </a:xfrm>
          <a:prstGeom prst="rect">
            <a:avLst/>
          </a:prstGeom>
          <a:noFill/>
          <a:effectLst>
            <a:outerShdw blurRad="127000" dist="50800" dir="2700000" algn="tl" rotWithShape="0">
              <a:prstClr val="black">
                <a:alpha val="70000"/>
              </a:prstClr>
            </a:outerShdw>
          </a:effectLst>
        </p:spPr>
      </p:pic>
    </p:spTree>
    <p:extLst>
      <p:ext uri="{BB962C8B-B14F-4D97-AF65-F5344CB8AC3E}">
        <p14:creationId xmlns:p14="http://schemas.microsoft.com/office/powerpoint/2010/main" val="77830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914400" y="2769833"/>
            <a:ext cx="7859210" cy="3539527"/>
          </a:xfrm>
        </p:spPr>
        <p:txBody>
          <a:bodyPr/>
          <a:lstStyle/>
          <a:p>
            <a:r>
              <a:rPr lang="en-US" dirty="0" smtClean="0"/>
              <a:t>Changing the Conversation</a:t>
            </a:r>
            <a:endParaRPr lang="en-US" dirty="0"/>
          </a:p>
          <a:p>
            <a:pPr marL="45720" indent="0">
              <a:buNone/>
            </a:pPr>
            <a:r>
              <a:rPr lang="en-US" dirty="0" smtClean="0"/>
              <a:t> </a:t>
            </a:r>
            <a:r>
              <a:rPr lang="en-US" dirty="0" smtClean="0">
                <a:solidFill>
                  <a:schemeClr val="tx2"/>
                </a:solidFill>
              </a:rPr>
              <a:t>www.changingtheconversation.ca</a:t>
            </a:r>
            <a:endParaRPr lang="en-US" dirty="0" smtClean="0"/>
          </a:p>
          <a:p>
            <a:endParaRPr lang="en-US" sz="1500" dirty="0"/>
          </a:p>
          <a:p>
            <a:r>
              <a:rPr lang="en-US" dirty="0" err="1" smtClean="0"/>
              <a:t>CoLabS</a:t>
            </a:r>
            <a:r>
              <a:rPr lang="en-US" dirty="0" smtClean="0"/>
              <a:t> </a:t>
            </a:r>
          </a:p>
          <a:p>
            <a:endParaRPr lang="en-US" dirty="0"/>
          </a:p>
          <a:p>
            <a:pPr marL="45720" indent="0">
              <a:buNone/>
            </a:pPr>
            <a:endParaRPr lang="en-US" dirty="0" smtClean="0"/>
          </a:p>
          <a:p>
            <a:pPr marL="45720" indent="0">
              <a:buNone/>
            </a:pPr>
            <a:endParaRPr lang="en-US" dirty="0"/>
          </a:p>
        </p:txBody>
      </p:sp>
      <p:sp>
        <p:nvSpPr>
          <p:cNvPr id="4" name="TextBox 3"/>
          <p:cNvSpPr txBox="1"/>
          <p:nvPr/>
        </p:nvSpPr>
        <p:spPr>
          <a:xfrm>
            <a:off x="6662834" y="123504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994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Real-Time Conversations</a:t>
            </a:r>
            <a:endParaRPr lang="en-US" dirty="0"/>
          </a:p>
        </p:txBody>
      </p:sp>
      <p:pic>
        <p:nvPicPr>
          <p:cNvPr id="5" name="Content Placeholder 9" descr="Screen Shot 2015-04-26 at 11.26.50 AM.png"/>
          <p:cNvPicPr>
            <a:picLocks noGrp="1" noChangeAspect="1"/>
          </p:cNvPicPr>
          <p:nvPr>
            <p:ph idx="1"/>
          </p:nvPr>
        </p:nvPicPr>
        <p:blipFill>
          <a:blip r:embed="rId3" cstate="print">
            <a:extLst>
              <a:ext uri="{28A0092B-C50C-407E-A947-70E740481C1C}">
                <a14:useLocalDpi xmlns:a14="http://schemas.microsoft.com/office/drawing/2010/main" val="0"/>
              </a:ext>
            </a:extLst>
          </a:blip>
          <a:srcRect t="20237" b="20237"/>
          <a:stretch>
            <a:fillRect/>
          </a:stretch>
        </p:blipFill>
        <p:spPr>
          <a:xfrm>
            <a:off x="914400" y="2769833"/>
            <a:ext cx="7315200" cy="3539527"/>
          </a:xfrm>
        </p:spPr>
      </p:pic>
    </p:spTree>
    <p:extLst>
      <p:ext uri="{BB962C8B-B14F-4D97-AF65-F5344CB8AC3E}">
        <p14:creationId xmlns:p14="http://schemas.microsoft.com/office/powerpoint/2010/main" val="99153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7666"/>
            <a:ext cx="7315200" cy="1154097"/>
          </a:xfrm>
        </p:spPr>
        <p:txBody>
          <a:bodyPr/>
          <a:lstStyle/>
          <a:p>
            <a:r>
              <a:rPr lang="en-US" dirty="0" smtClean="0"/>
              <a:t>Research Projects</a:t>
            </a:r>
            <a:endParaRPr lang="en-US" dirty="0"/>
          </a:p>
        </p:txBody>
      </p:sp>
      <p:sp>
        <p:nvSpPr>
          <p:cNvPr id="3" name="Content Placeholder 2"/>
          <p:cNvSpPr>
            <a:spLocks noGrp="1"/>
          </p:cNvSpPr>
          <p:nvPr>
            <p:ph idx="1"/>
          </p:nvPr>
        </p:nvSpPr>
        <p:spPr>
          <a:xfrm>
            <a:off x="914400" y="2352351"/>
            <a:ext cx="8229600" cy="4256000"/>
          </a:xfrm>
        </p:spPr>
        <p:txBody>
          <a:bodyPr>
            <a:normAutofit/>
          </a:bodyPr>
          <a:lstStyle/>
          <a:p>
            <a:r>
              <a:rPr lang="en-US" dirty="0"/>
              <a:t>Social capital and agency</a:t>
            </a:r>
          </a:p>
          <a:p>
            <a:pPr marL="45720" indent="0">
              <a:buNone/>
            </a:pPr>
            <a:endParaRPr lang="en-US" dirty="0"/>
          </a:p>
          <a:p>
            <a:r>
              <a:rPr lang="en-US" dirty="0" smtClean="0"/>
              <a:t>Canada Research Chair in Sustainable Community Development (2004-2014), </a:t>
            </a:r>
            <a:r>
              <a:rPr lang="en-US" dirty="0" err="1" smtClean="0">
                <a:solidFill>
                  <a:schemeClr val="tx2"/>
                </a:solidFill>
              </a:rPr>
              <a:t>www.crcresearch.org</a:t>
            </a:r>
            <a:endParaRPr lang="en-US" dirty="0" smtClean="0">
              <a:solidFill>
                <a:schemeClr val="tx2"/>
              </a:solidFill>
            </a:endParaRPr>
          </a:p>
          <a:p>
            <a:pPr marL="45720" indent="0">
              <a:buNone/>
            </a:pPr>
            <a:endParaRPr lang="en-US" dirty="0" smtClean="0"/>
          </a:p>
          <a:p>
            <a:r>
              <a:rPr lang="en-US" dirty="0" smtClean="0"/>
              <a:t>Climate Change Adaptation and Mitigation, </a:t>
            </a:r>
            <a:r>
              <a:rPr lang="en-US" dirty="0" smtClean="0">
                <a:solidFill>
                  <a:schemeClr val="tx2"/>
                </a:solidFill>
              </a:rPr>
              <a:t>www.mc-3.ca</a:t>
            </a:r>
            <a:r>
              <a:rPr lang="en-US" dirty="0" smtClean="0"/>
              <a:t> </a:t>
            </a:r>
          </a:p>
          <a:p>
            <a:pPr marL="45720" indent="0">
              <a:buNone/>
            </a:pPr>
            <a:endParaRPr lang="en-US" dirty="0" smtClean="0"/>
          </a:p>
          <a:p>
            <a:r>
              <a:rPr lang="en-US" dirty="0" smtClean="0"/>
              <a:t>Places and Spaces</a:t>
            </a:r>
          </a:p>
          <a:p>
            <a:pPr marL="45720" indent="0">
              <a:buNone/>
            </a:pPr>
            <a:endParaRPr lang="en-US" dirty="0" smtClean="0"/>
          </a:p>
          <a:p>
            <a:r>
              <a:rPr lang="en-US" dirty="0" smtClean="0"/>
              <a:t>Sustainable Dialogues Canada</a:t>
            </a:r>
            <a:endParaRPr lang="en-US" dirty="0"/>
          </a:p>
          <a:p>
            <a:r>
              <a:rPr lang="en-US" dirty="0" err="1" smtClean="0">
                <a:solidFill>
                  <a:schemeClr val="tx2"/>
                </a:solidFill>
              </a:rPr>
              <a:t>www.sustainablecanadadialogues.ca</a:t>
            </a:r>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192361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Peer-to-peer learning exchanges</a:t>
            </a:r>
            <a:endParaRPr lang="en-US" dirty="0"/>
          </a:p>
        </p:txBody>
      </p:sp>
    </p:spTree>
    <p:extLst>
      <p:ext uri="{BB962C8B-B14F-4D97-AF65-F5344CB8AC3E}">
        <p14:creationId xmlns:p14="http://schemas.microsoft.com/office/powerpoint/2010/main" val="106082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8600"/>
                </a:solidFill>
              </a:rPr>
              <a:t>w</a:t>
            </a:r>
            <a:r>
              <a:rPr lang="en-US" b="1" dirty="0" smtClean="0">
                <a:solidFill>
                  <a:srgbClr val="FF8600"/>
                </a:solidFill>
              </a:rPr>
              <a:t>hat is a living lab?</a:t>
            </a:r>
            <a:endParaRPr lang="en-US" b="1" dirty="0">
              <a:solidFill>
                <a:srgbClr val="FF860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	</a:t>
            </a:r>
          </a:p>
          <a:p>
            <a:pPr marL="457200" indent="-457200"/>
            <a:r>
              <a:rPr lang="en-US" sz="3200" b="1" dirty="0" smtClean="0"/>
              <a:t>an experimental collaborative place &amp; space for problem solving</a:t>
            </a:r>
            <a:endParaRPr lang="en-US" sz="3200" b="1" strike="sngStrike" dirty="0"/>
          </a:p>
        </p:txBody>
      </p:sp>
      <p:sp>
        <p:nvSpPr>
          <p:cNvPr id="4" name="Slide Number Placeholder 3"/>
          <p:cNvSpPr>
            <a:spLocks noGrp="1"/>
          </p:cNvSpPr>
          <p:nvPr>
            <p:ph type="sldNum" sz="quarter" idx="12"/>
          </p:nvPr>
        </p:nvSpPr>
        <p:spPr/>
        <p:txBody>
          <a:bodyPr/>
          <a:lstStyle/>
          <a:p>
            <a:fld id="{2D33720C-F691-394E-9EC6-DA69D2A72AF9}" type="slidenum">
              <a:rPr lang="en-US" smtClean="0"/>
              <a:t>5</a:t>
            </a:fld>
            <a:endParaRPr lang="en-US"/>
          </a:p>
        </p:txBody>
      </p:sp>
    </p:spTree>
    <p:extLst>
      <p:ext uri="{BB962C8B-B14F-4D97-AF65-F5344CB8AC3E}">
        <p14:creationId xmlns:p14="http://schemas.microsoft.com/office/powerpoint/2010/main" val="1883561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8600" lvl="2" indent="0">
              <a:buNone/>
            </a:pPr>
            <a:endParaRPr lang="en-US" sz="3200" b="1" dirty="0" smtClean="0"/>
          </a:p>
          <a:p>
            <a:pPr lvl="2" indent="-457200"/>
            <a:r>
              <a:rPr lang="en-US" sz="3200" b="1" dirty="0" smtClean="0"/>
              <a:t>to </a:t>
            </a:r>
            <a:r>
              <a:rPr lang="en-US" sz="3200" b="1" dirty="0"/>
              <a:t>co-create innovative and sustainable </a:t>
            </a:r>
            <a:r>
              <a:rPr lang="en-US" sz="3200" b="1" dirty="0" smtClean="0"/>
              <a:t>solutions</a:t>
            </a:r>
          </a:p>
          <a:p>
            <a:pPr lvl="2" indent="-457200"/>
            <a:endParaRPr lang="en-US" sz="3200" b="1" dirty="0"/>
          </a:p>
          <a:p>
            <a:pPr marL="228600" lvl="2" indent="0">
              <a:buNone/>
            </a:pPr>
            <a:endParaRPr lang="en-US" dirty="0"/>
          </a:p>
        </p:txBody>
      </p:sp>
      <p:sp>
        <p:nvSpPr>
          <p:cNvPr id="3" name="Slide Number Placeholder 2"/>
          <p:cNvSpPr>
            <a:spLocks noGrp="1"/>
          </p:cNvSpPr>
          <p:nvPr>
            <p:ph type="sldNum" sz="quarter" idx="12"/>
          </p:nvPr>
        </p:nvSpPr>
        <p:spPr/>
        <p:txBody>
          <a:bodyPr/>
          <a:lstStyle/>
          <a:p>
            <a:fld id="{C3FAE7D1-2CD3-42BF-9DAC-AFCDF6CF8759}" type="slidenum">
              <a:rPr lang="en-CA" smtClean="0"/>
              <a:t>6</a:t>
            </a:fld>
            <a:endParaRPr lang="en-CA"/>
          </a:p>
        </p:txBody>
      </p:sp>
      <p:sp>
        <p:nvSpPr>
          <p:cNvPr id="4" name="Title 3"/>
          <p:cNvSpPr>
            <a:spLocks noGrp="1"/>
          </p:cNvSpPr>
          <p:nvPr>
            <p:ph type="title"/>
          </p:nvPr>
        </p:nvSpPr>
        <p:spPr/>
        <p:txBody>
          <a:bodyPr/>
          <a:lstStyle/>
          <a:p>
            <a:r>
              <a:rPr lang="en-US" b="1" dirty="0" smtClean="0">
                <a:solidFill>
                  <a:srgbClr val="FF8600"/>
                </a:solidFill>
              </a:rPr>
              <a:t>purpose</a:t>
            </a:r>
            <a:endParaRPr lang="en-US" b="1" dirty="0">
              <a:solidFill>
                <a:srgbClr val="FF8600"/>
              </a:solidFill>
            </a:endParaRPr>
          </a:p>
        </p:txBody>
      </p:sp>
    </p:spTree>
    <p:extLst>
      <p:ext uri="{BB962C8B-B14F-4D97-AF65-F5344CB8AC3E}">
        <p14:creationId xmlns:p14="http://schemas.microsoft.com/office/powerpoint/2010/main" val="3693244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8600"/>
                </a:solidFill>
              </a:rPr>
              <a:t>h</a:t>
            </a:r>
            <a:r>
              <a:rPr lang="en-US" b="1" dirty="0" smtClean="0">
                <a:solidFill>
                  <a:srgbClr val="FF8600"/>
                </a:solidFill>
              </a:rPr>
              <a:t>ow does it work?</a:t>
            </a:r>
            <a:endParaRPr lang="en-US" b="1" dirty="0">
              <a:solidFill>
                <a:srgbClr val="FF8600"/>
              </a:solidFill>
            </a:endParaRPr>
          </a:p>
        </p:txBody>
      </p:sp>
      <p:pic>
        <p:nvPicPr>
          <p:cNvPr id="4" name="Content Placeholder 3" descr="Persistence-rubiks-cube1.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
        <p:nvSpPr>
          <p:cNvPr id="3" name="Slide Number Placeholder 2"/>
          <p:cNvSpPr>
            <a:spLocks noGrp="1"/>
          </p:cNvSpPr>
          <p:nvPr>
            <p:ph type="sldNum" sz="quarter" idx="12"/>
          </p:nvPr>
        </p:nvSpPr>
        <p:spPr/>
        <p:txBody>
          <a:bodyPr/>
          <a:lstStyle/>
          <a:p>
            <a:fld id="{2D33720C-F691-394E-9EC6-DA69D2A72AF9}" type="slidenum">
              <a:rPr lang="en-US" smtClean="0"/>
              <a:t>7</a:t>
            </a:fld>
            <a:endParaRPr lang="en-US"/>
          </a:p>
        </p:txBody>
      </p:sp>
    </p:spTree>
    <p:extLst>
      <p:ext uri="{BB962C8B-B14F-4D97-AF65-F5344CB8AC3E}">
        <p14:creationId xmlns:p14="http://schemas.microsoft.com/office/powerpoint/2010/main" val="259737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who benefits?</a:t>
            </a:r>
            <a:endParaRPr lang="en-US" dirty="0">
              <a:solidFill>
                <a:srgbClr val="FFFFFF"/>
              </a:solidFill>
            </a:endParaRPr>
          </a:p>
        </p:txBody>
      </p:sp>
      <p:pic>
        <p:nvPicPr>
          <p:cNvPr id="3" name="Content Placeholder 2" descr="tire-swing-cartoon.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777616" y="2025588"/>
            <a:ext cx="7751520" cy="4427748"/>
          </a:xfrm>
          <a:prstGeom prst="rect">
            <a:avLst/>
          </a:prstGeom>
          <a:noFill/>
          <a:ln>
            <a:noFill/>
          </a:ln>
        </p:spPr>
      </p:pic>
      <p:sp>
        <p:nvSpPr>
          <p:cNvPr id="4" name="Slide Number Placeholder 3"/>
          <p:cNvSpPr>
            <a:spLocks noGrp="1"/>
          </p:cNvSpPr>
          <p:nvPr>
            <p:ph type="sldNum" sz="quarter" idx="12"/>
          </p:nvPr>
        </p:nvSpPr>
        <p:spPr/>
        <p:txBody>
          <a:bodyPr/>
          <a:lstStyle/>
          <a:p>
            <a:fld id="{2D33720C-F691-394E-9EC6-DA69D2A72AF9}" type="slidenum">
              <a:rPr lang="en-US" smtClean="0"/>
              <a:t>8</a:t>
            </a:fld>
            <a:endParaRPr lang="en-US"/>
          </a:p>
        </p:txBody>
      </p:sp>
      <p:sp>
        <p:nvSpPr>
          <p:cNvPr id="6" name="Title 1"/>
          <p:cNvSpPr txBox="1">
            <a:spLocks/>
          </p:cNvSpPr>
          <p:nvPr/>
        </p:nvSpPr>
        <p:spPr>
          <a:xfrm>
            <a:off x="787700" y="775953"/>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8600"/>
                </a:solidFill>
              </a:rPr>
              <a:t>w</a:t>
            </a:r>
            <a:r>
              <a:rPr lang="en-US" b="1" dirty="0" smtClean="0">
                <a:solidFill>
                  <a:srgbClr val="FF8600"/>
                </a:solidFill>
              </a:rPr>
              <a:t>hat’s the value?</a:t>
            </a:r>
            <a:endParaRPr lang="en-US" b="1" dirty="0">
              <a:solidFill>
                <a:srgbClr val="FF8600"/>
              </a:solidFill>
            </a:endParaRPr>
          </a:p>
        </p:txBody>
      </p:sp>
    </p:spTree>
    <p:extLst>
      <p:ext uri="{BB962C8B-B14F-4D97-AF65-F5344CB8AC3E}">
        <p14:creationId xmlns:p14="http://schemas.microsoft.com/office/powerpoint/2010/main" val="35232796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21403"/>
            <a:ext cx="7315200" cy="1154097"/>
          </a:xfrm>
        </p:spPr>
        <p:txBody>
          <a:bodyPr/>
          <a:lstStyle/>
          <a:p>
            <a:r>
              <a:rPr lang="en-US" b="1" dirty="0"/>
              <a:t>w</a:t>
            </a:r>
            <a:r>
              <a:rPr lang="en-US" b="1" dirty="0" smtClean="0"/>
              <a:t>hat makes it “living”? </a:t>
            </a:r>
            <a:endParaRPr lang="en-US" b="1" dirty="0"/>
          </a:p>
        </p:txBody>
      </p:sp>
      <p:sp>
        <p:nvSpPr>
          <p:cNvPr id="3" name="Content Placeholder 2"/>
          <p:cNvSpPr>
            <a:spLocks noGrp="1"/>
          </p:cNvSpPr>
          <p:nvPr>
            <p:ph idx="1"/>
          </p:nvPr>
        </p:nvSpPr>
        <p:spPr/>
        <p:txBody>
          <a:bodyPr>
            <a:noAutofit/>
          </a:bodyPr>
          <a:lstStyle/>
          <a:p>
            <a:r>
              <a:rPr lang="en-US" sz="2400" dirty="0" smtClean="0"/>
              <a:t>offers creative safe space to </a:t>
            </a:r>
            <a:r>
              <a:rPr lang="en-US" sz="2400" b="1" dirty="0" smtClean="0">
                <a:solidFill>
                  <a:srgbClr val="FF8600"/>
                </a:solidFill>
              </a:rPr>
              <a:t>fail and succeed</a:t>
            </a:r>
          </a:p>
          <a:p>
            <a:r>
              <a:rPr lang="en-US" sz="2400" dirty="0" smtClean="0"/>
              <a:t>values </a:t>
            </a:r>
            <a:r>
              <a:rPr lang="en-US" sz="2400" b="1" dirty="0" smtClean="0">
                <a:solidFill>
                  <a:srgbClr val="FF8600"/>
                </a:solidFill>
              </a:rPr>
              <a:t>process</a:t>
            </a:r>
            <a:r>
              <a:rPr lang="en-US" sz="2400" dirty="0" smtClean="0"/>
              <a:t> and </a:t>
            </a:r>
            <a:r>
              <a:rPr lang="en-US" sz="2400" b="1" dirty="0" smtClean="0">
                <a:solidFill>
                  <a:srgbClr val="FF8600"/>
                </a:solidFill>
              </a:rPr>
              <a:t>outcome</a:t>
            </a:r>
          </a:p>
          <a:p>
            <a:r>
              <a:rPr lang="en-US" sz="2400" dirty="0"/>
              <a:t>s</a:t>
            </a:r>
            <a:r>
              <a:rPr lang="en-US" sz="2400" dirty="0" smtClean="0"/>
              <a:t>eeks solutions that can be </a:t>
            </a:r>
            <a:r>
              <a:rPr lang="en-US" sz="2400" b="1" dirty="0" smtClean="0">
                <a:solidFill>
                  <a:srgbClr val="FF8600"/>
                </a:solidFill>
              </a:rPr>
              <a:t>scaled and adapted to need</a:t>
            </a:r>
            <a:r>
              <a:rPr lang="en-US" sz="2400" dirty="0" smtClean="0"/>
              <a:t>, lead to sustainable outcomes and make better use of scarce resources</a:t>
            </a:r>
          </a:p>
          <a:p>
            <a:pPr marL="45720" indent="0">
              <a:buNone/>
            </a:pPr>
            <a:endParaRPr lang="en-US" sz="2400" dirty="0" smtClean="0"/>
          </a:p>
          <a:p>
            <a:pPr marL="45720" indent="0" algn="r">
              <a:buNone/>
            </a:pPr>
            <a:r>
              <a:rPr lang="en-US" sz="2400" dirty="0" smtClean="0">
                <a:solidFill>
                  <a:srgbClr val="FF8600"/>
                </a:solidFill>
              </a:rPr>
              <a:t>and…</a:t>
            </a:r>
          </a:p>
          <a:p>
            <a:pPr marL="45720" indent="0">
              <a:buNone/>
            </a:pPr>
            <a:endParaRPr lang="en-US" sz="2400" dirty="0" smtClean="0"/>
          </a:p>
        </p:txBody>
      </p:sp>
      <p:sp>
        <p:nvSpPr>
          <p:cNvPr id="4" name="Slide Number Placeholder 3"/>
          <p:cNvSpPr>
            <a:spLocks noGrp="1"/>
          </p:cNvSpPr>
          <p:nvPr>
            <p:ph type="sldNum" sz="quarter" idx="12"/>
          </p:nvPr>
        </p:nvSpPr>
        <p:spPr/>
        <p:txBody>
          <a:bodyPr/>
          <a:lstStyle/>
          <a:p>
            <a:fld id="{57A3E4ED-1682-6F43-8B5F-46B51CE1DD80}" type="slidenum">
              <a:rPr lang="en-US" smtClean="0"/>
              <a:pPr/>
              <a:t>9</a:t>
            </a:fld>
            <a:endParaRPr lang="en-US" dirty="0"/>
          </a:p>
        </p:txBody>
      </p:sp>
    </p:spTree>
    <p:extLst>
      <p:ext uri="{BB962C8B-B14F-4D97-AF65-F5344CB8AC3E}">
        <p14:creationId xmlns:p14="http://schemas.microsoft.com/office/powerpoint/2010/main" val="42102793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182</TotalTime>
  <Words>597</Words>
  <Application>Microsoft Macintosh PowerPoint</Application>
  <PresentationFormat>On-screen Show (4:3)</PresentationFormat>
  <Paragraphs>115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Perspective</vt:lpstr>
      <vt:lpstr>Research Outcomes and Knowledge Mobilization </vt:lpstr>
      <vt:lpstr>Virtual Real-Time Conversations</vt:lpstr>
      <vt:lpstr>Research Projects</vt:lpstr>
      <vt:lpstr>Peer-to-peer learning exchanges</vt:lpstr>
      <vt:lpstr>what is a living lab?</vt:lpstr>
      <vt:lpstr>purpose</vt:lpstr>
      <vt:lpstr>how does it work?</vt:lpstr>
      <vt:lpstr>who benefits?</vt:lpstr>
      <vt:lpstr>what makes it “living”? </vt:lpstr>
      <vt:lpstr>what makes it “living”? </vt:lpstr>
      <vt:lpstr>without sharing</vt:lpstr>
      <vt:lpstr>with sharing </vt:lpstr>
      <vt:lpstr>Social Media</vt:lpstr>
      <vt:lpstr>Research Curation</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dc:title>
  <dc:creator>Ann Dale</dc:creator>
  <cp:lastModifiedBy>Rob Newell</cp:lastModifiedBy>
  <cp:revision>28</cp:revision>
  <dcterms:created xsi:type="dcterms:W3CDTF">2015-04-26T15:06:36Z</dcterms:created>
  <dcterms:modified xsi:type="dcterms:W3CDTF">2015-06-23T17:13:59Z</dcterms:modified>
</cp:coreProperties>
</file>