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6" r:id="rId3"/>
    <p:sldId id="263" r:id="rId4"/>
    <p:sldId id="264" r:id="rId5"/>
    <p:sldId id="282" r:id="rId6"/>
    <p:sldId id="270" r:id="rId7"/>
    <p:sldId id="267" r:id="rId8"/>
    <p:sldId id="272" r:id="rId9"/>
    <p:sldId id="268" r:id="rId10"/>
    <p:sldId id="271" r:id="rId11"/>
    <p:sldId id="287" r:id="rId12"/>
    <p:sldId id="269" r:id="rId13"/>
    <p:sldId id="289" r:id="rId14"/>
    <p:sldId id="288" r:id="rId15"/>
    <p:sldId id="283" r:id="rId16"/>
    <p:sldId id="284" r:id="rId17"/>
    <p:sldId id="285" r:id="rId18"/>
    <p:sldId id="286" r:id="rId19"/>
    <p:sldId id="274" r:id="rId20"/>
    <p:sldId id="276" r:id="rId21"/>
    <p:sldId id="277" r:id="rId22"/>
    <p:sldId id="280" r:id="rId23"/>
    <p:sldId id="278" r:id="rId24"/>
    <p:sldId id="291" r:id="rId25"/>
    <p:sldId id="292" r:id="rId26"/>
    <p:sldId id="257"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4915" autoAdjust="0"/>
  </p:normalViewPr>
  <p:slideViewPr>
    <p:cSldViewPr>
      <p:cViewPr varScale="1">
        <p:scale>
          <a:sx n="92" d="100"/>
          <a:sy n="92" d="100"/>
        </p:scale>
        <p:origin x="-100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C854B-169F-47C9-996A-31FC3A8D5B68}" type="datetimeFigureOut">
              <a:rPr lang="en-US" smtClean="0"/>
              <a:pPr/>
              <a:t>2014-11-30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D620B-7B64-4184-A829-AB361AF4A280}" type="slidenum">
              <a:rPr lang="en-CA" smtClean="0"/>
              <a:pPr/>
              <a:t>‹#›</a:t>
            </a:fld>
            <a:endParaRPr lang="en-CA"/>
          </a:p>
        </p:txBody>
      </p:sp>
    </p:spTree>
    <p:extLst>
      <p:ext uri="{BB962C8B-B14F-4D97-AF65-F5344CB8AC3E}">
        <p14:creationId xmlns:p14="http://schemas.microsoft.com/office/powerpoint/2010/main" val="1622955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geopub.nrcan.gc.ca/moreinfo_e.php?id=288745"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thestar.com/news/world/2014/11/12/uschina_climate_deal_reverberates_north_and_south.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1" Type="http://schemas.openxmlformats.org/officeDocument/2006/relationships/hyperlink" Target="http://en.wikipedia.org/wiki/Inductive_coupling" TargetMode="External"/><Relationship Id="rId12" Type="http://schemas.openxmlformats.org/officeDocument/2006/relationships/hyperlink" Target="http://en.wikipedia.org/wiki/Resonant_inductive_coupling" TargetMode="External"/><Relationship Id="rId13" Type="http://schemas.openxmlformats.org/officeDocument/2006/relationships/hyperlink" Target="http://en.wikipedia.org/wiki/Electromagnetic_radiation" TargetMode="External"/><Relationship Id="rId14" Type="http://schemas.openxmlformats.org/officeDocument/2006/relationships/hyperlink" Target="http://en.wikipedia.org/wiki/Microwave_power_transmission" TargetMode="External"/><Relationship Id="rId15" Type="http://schemas.openxmlformats.org/officeDocument/2006/relationships/hyperlink" Target="http://en.wikipedia.org/wiki/Beam-powered_propulsion" TargetMode="External"/><Relationship Id="rId16" Type="http://schemas.openxmlformats.org/officeDocument/2006/relationships/hyperlink" Target="http://en.wikipedia.org/wiki/Wireless_power" TargetMode="External"/><Relationship Id="rId17" Type="http://schemas.openxmlformats.org/officeDocument/2006/relationships/hyperlink" Target="http://en.wikipedia.org/wiki/Electrical_conduction"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Power_supply" TargetMode="External"/><Relationship Id="rId4" Type="http://schemas.openxmlformats.org/officeDocument/2006/relationships/hyperlink" Target="http://en.wikipedia.org/wiki/Electrical_load" TargetMode="External"/><Relationship Id="rId5" Type="http://schemas.openxmlformats.org/officeDocument/2006/relationships/hyperlink" Target="http://en.wikipedia.org/wiki/Electrical_conductor" TargetMode="External"/><Relationship Id="rId6" Type="http://schemas.openxmlformats.org/officeDocument/2006/relationships/hyperlink" Target="http://en.wikipedia.org/wiki/Wire" TargetMode="External"/><Relationship Id="rId7" Type="http://schemas.openxmlformats.org/officeDocument/2006/relationships/hyperlink" Target="http://en.wikipedia.org/wiki/Electric_power_transmission" TargetMode="External"/><Relationship Id="rId8" Type="http://schemas.openxmlformats.org/officeDocument/2006/relationships/hyperlink" Target="http://en.wikipedia.org/wiki/Wireless_telecommunications" TargetMode="External"/><Relationship Id="rId9" Type="http://schemas.openxmlformats.org/officeDocument/2006/relationships/hyperlink" Target="http://en.wikipedia.org/wiki/Power_(physics)" TargetMode="External"/><Relationship Id="rId10" Type="http://schemas.openxmlformats.org/officeDocument/2006/relationships/hyperlink" Target="http://en.wikipedia.org/wiki/Signal_to_noise_ratio"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CA" sz="1200" b="0" i="0" kern="1200" dirty="0" smtClean="0">
                <a:solidFill>
                  <a:schemeClr val="tx1"/>
                </a:solidFill>
                <a:latin typeface="+mn-lt"/>
                <a:ea typeface="+mn-ea"/>
                <a:cs typeface="+mn-cs"/>
              </a:rPr>
              <a:t>"The United States intends to achieve an economy-wide target of reducing its emissions by 26 percent - 28 percent below its 2005 level in 2025 and to make best efforts to reduce its emissions by 28 percent.</a:t>
            </a:r>
          </a:p>
          <a:p>
            <a:pPr fontAlgn="base"/>
            <a:r>
              <a:rPr lang="en-CA" sz="1200" b="0" i="0" kern="1200" dirty="0" smtClean="0">
                <a:solidFill>
                  <a:schemeClr val="tx1"/>
                </a:solidFill>
                <a:latin typeface="+mn-lt"/>
                <a:ea typeface="+mn-ea"/>
                <a:cs typeface="+mn-cs"/>
              </a:rPr>
              <a:t>"China intends to achieve the peaking of CO2 emissions around 2030 and to make best efforts to peak early and intends to increase the share of non-fossil fuels in primary energy consumption to around 20 percent by 2030.“ http://www.npr.org/blogs/thetwo-way/2014/11/12/363467360/china-and-u-s-titans-of-carbon-pollution-move-to-cut-gases</a:t>
            </a:r>
          </a:p>
          <a:p>
            <a:pPr fontAlgn="base"/>
            <a:endParaRPr lang="en-CA" sz="1200" b="0" i="0" kern="1200" dirty="0" smtClean="0">
              <a:solidFill>
                <a:schemeClr val="tx1"/>
              </a:solidFill>
              <a:latin typeface="+mn-lt"/>
              <a:ea typeface="+mn-ea"/>
              <a:cs typeface="+mn-cs"/>
            </a:endParaRPr>
          </a:p>
          <a:p>
            <a:r>
              <a:rPr lang="en-CA" sz="1200" b="1" i="0" kern="1200" dirty="0" smtClean="0">
                <a:solidFill>
                  <a:schemeClr val="tx1"/>
                </a:solidFill>
                <a:latin typeface="+mn-lt"/>
                <a:ea typeface="+mn-ea"/>
                <a:cs typeface="+mn-cs"/>
              </a:rPr>
              <a:t>The climate and energy package is a set of binding legislation which aims to ensure the European Union meets its ambitious climate and energy targets for 2020.</a:t>
            </a:r>
          </a:p>
          <a:p>
            <a:r>
              <a:rPr lang="en-CA" sz="1200" b="1" i="0" kern="1200" dirty="0" smtClean="0">
                <a:solidFill>
                  <a:schemeClr val="tx1"/>
                </a:solidFill>
                <a:latin typeface="+mn-lt"/>
                <a:ea typeface="+mn-ea"/>
                <a:cs typeface="+mn-cs"/>
              </a:rPr>
              <a:t>http://ec.europa.eu/clima/policies/package/index_en.htm</a:t>
            </a:r>
          </a:p>
          <a:p>
            <a:r>
              <a:rPr lang="en-CA" sz="1200" b="0" i="0" kern="1200" dirty="0" smtClean="0">
                <a:solidFill>
                  <a:schemeClr val="tx1"/>
                </a:solidFill>
                <a:latin typeface="+mn-lt"/>
                <a:ea typeface="+mn-ea"/>
                <a:cs typeface="+mn-cs"/>
              </a:rPr>
              <a:t>These targets, known as the "20-20-20" targets, set three key objectives for 2020:</a:t>
            </a:r>
          </a:p>
          <a:p>
            <a:r>
              <a:rPr lang="en-CA" sz="1200" b="0" i="0" kern="1200" dirty="0" smtClean="0">
                <a:solidFill>
                  <a:schemeClr val="tx1"/>
                </a:solidFill>
                <a:latin typeface="+mn-lt"/>
                <a:ea typeface="+mn-ea"/>
                <a:cs typeface="+mn-cs"/>
              </a:rPr>
              <a:t>A 20% reduction in EU greenhouse gas emissions from 1990 levels;</a:t>
            </a:r>
          </a:p>
          <a:p>
            <a:r>
              <a:rPr lang="en-CA" sz="1200" b="0" i="0" kern="1200" dirty="0" smtClean="0">
                <a:solidFill>
                  <a:schemeClr val="tx1"/>
                </a:solidFill>
                <a:latin typeface="+mn-lt"/>
                <a:ea typeface="+mn-ea"/>
                <a:cs typeface="+mn-cs"/>
              </a:rPr>
              <a:t>Raising the share of EU energy consumption produced from renewable resources to 20%;</a:t>
            </a:r>
          </a:p>
          <a:p>
            <a:r>
              <a:rPr lang="en-CA" sz="1200" b="0" i="0" kern="1200" dirty="0" smtClean="0">
                <a:solidFill>
                  <a:schemeClr val="tx1"/>
                </a:solidFill>
                <a:latin typeface="+mn-lt"/>
                <a:ea typeface="+mn-ea"/>
                <a:cs typeface="+mn-cs"/>
              </a:rPr>
              <a:t>A 20% improvement in the EU's energy efficiency.</a:t>
            </a:r>
          </a:p>
          <a:p>
            <a:endParaRPr lang="en-CA"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strike="noStrike" kern="1200" dirty="0" smtClean="0">
                <a:solidFill>
                  <a:schemeClr val="tx1"/>
                </a:solidFill>
                <a:latin typeface="+mn-lt"/>
                <a:ea typeface="+mn-ea"/>
                <a:cs typeface="+mn-cs"/>
              </a:rPr>
              <a:t>EU leaders agree to landmark 2030 climate deal</a:t>
            </a:r>
            <a:endParaRPr lang="en-CA" sz="1200" b="1"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http://www.france24.com/en/20141024-european-union-2030-climate-deal-greenhouse-gases/</a:t>
            </a:r>
          </a:p>
          <a:p>
            <a:r>
              <a:rPr lang="en-CA" sz="1200" b="0" i="0" kern="1200" dirty="0" smtClean="0">
                <a:solidFill>
                  <a:schemeClr val="tx1"/>
                </a:solidFill>
                <a:latin typeface="+mn-lt"/>
                <a:ea typeface="+mn-ea"/>
                <a:cs typeface="+mn-cs"/>
              </a:rPr>
              <a:t>An overall 2030 target was agreed for the 28-nation bloc to cut its carbon emissions by at least 40 percent from levels seen in the benchmark year of 1990. An existing goal of a 20 percent cut by 2020 has already been nearly met.</a:t>
            </a:r>
          </a:p>
          <a:p>
            <a:pPr fontAlgn="base"/>
            <a:endParaRPr lang="en-CA" sz="1200" b="0" i="0" kern="1200" dirty="0" smtClean="0">
              <a:solidFill>
                <a:schemeClr val="tx1"/>
              </a:solidFill>
              <a:latin typeface="+mn-lt"/>
              <a:ea typeface="+mn-ea"/>
              <a:cs typeface="+mn-cs"/>
            </a:endParaRPr>
          </a:p>
          <a:p>
            <a:pPr fontAlgn="base"/>
            <a:endParaRPr lang="en-CA" sz="1200" b="0" i="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5</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Source: http://www.geni.org/globalenergy/library/renewable-energy-resources/world/north-america/solar-north-america/solar-canada.shtml</a:t>
            </a:r>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20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Source: http://www.windatlas.ca/en/maps.php?field=E1&amp;height=50&amp;season=ANU</a:t>
            </a:r>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21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base"/>
            <a:r>
              <a:rPr lang="en-CA" sz="1200" b="0" i="0" kern="1200" dirty="0" smtClean="0">
                <a:solidFill>
                  <a:schemeClr val="tx1"/>
                </a:solidFill>
                <a:latin typeface="+mn-lt"/>
                <a:ea typeface="+mn-ea"/>
                <a:cs typeface="+mn-cs"/>
              </a:rPr>
              <a:t>GSC releases Canadian Geothermal Potential Report</a:t>
            </a:r>
          </a:p>
          <a:p>
            <a:pPr fontAlgn="base"/>
            <a:r>
              <a:rPr lang="en-CA" sz="1200" b="0" i="0" kern="1200" dirty="0" smtClean="0">
                <a:solidFill>
                  <a:schemeClr val="tx1"/>
                </a:solidFill>
                <a:latin typeface="+mn-lt"/>
                <a:ea typeface="+mn-ea"/>
                <a:cs typeface="+mn-cs"/>
              </a:rPr>
              <a:t>The Geological Survey of Canada and a team of leading scientists in the field of geothermal energy have released a report detailing the “Geothermal Energy Resource Potential in Canada”.</a:t>
            </a:r>
          </a:p>
          <a:p>
            <a:pPr fontAlgn="base"/>
            <a:r>
              <a:rPr lang="en-CA" sz="1200" b="0" i="0" kern="1200" dirty="0" smtClean="0">
                <a:solidFill>
                  <a:schemeClr val="tx1"/>
                </a:solidFill>
                <a:latin typeface="+mn-lt"/>
                <a:ea typeface="+mn-ea"/>
                <a:cs typeface="+mn-cs"/>
              </a:rPr>
              <a:t> </a:t>
            </a:r>
          </a:p>
          <a:p>
            <a:pPr fontAlgn="base"/>
            <a:r>
              <a:rPr lang="en-CA" sz="1200" b="0" i="0" kern="1200" dirty="0" smtClean="0">
                <a:solidFill>
                  <a:schemeClr val="tx1"/>
                </a:solidFill>
                <a:latin typeface="+mn-lt"/>
                <a:ea typeface="+mn-ea"/>
                <a:cs typeface="+mn-cs"/>
              </a:rPr>
              <a:t> </a:t>
            </a:r>
          </a:p>
          <a:p>
            <a:pPr fontAlgn="base"/>
            <a:r>
              <a:rPr lang="en-CA" sz="1200" b="0" i="0" kern="1200" dirty="0" smtClean="0">
                <a:solidFill>
                  <a:schemeClr val="tx1"/>
                </a:solidFill>
                <a:latin typeface="+mn-lt"/>
                <a:ea typeface="+mn-ea"/>
                <a:cs typeface="+mn-cs"/>
              </a:rPr>
              <a:t> </a:t>
            </a:r>
          </a:p>
          <a:p>
            <a:pPr fontAlgn="base"/>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r>
              <a:rPr lang="en-CA" sz="1200" b="0" i="0" kern="1200" dirty="0" smtClean="0">
                <a:solidFill>
                  <a:schemeClr val="tx1"/>
                </a:solidFill>
                <a:latin typeface="+mn-lt"/>
                <a:ea typeface="+mn-ea"/>
                <a:cs typeface="+mn-cs"/>
              </a:rPr>
              <a:t>Some of their findings include:</a:t>
            </a:r>
          </a:p>
          <a:p>
            <a:pPr fontAlgn="base"/>
            <a:r>
              <a:rPr lang="en-CA" sz="1200" b="0" i="0" kern="1200" dirty="0" smtClean="0">
                <a:solidFill>
                  <a:schemeClr val="tx1"/>
                </a:solidFill>
                <a:latin typeface="+mn-lt"/>
                <a:ea typeface="+mn-ea"/>
                <a:cs typeface="+mn-cs"/>
              </a:rPr>
              <a:t>Canada has enormous geothermal energy resources that could supply the country with a renewable and clean source of power.</a:t>
            </a:r>
          </a:p>
          <a:p>
            <a:pPr fontAlgn="base"/>
            <a:r>
              <a:rPr lang="en-CA" sz="1200" b="1" i="0" kern="1200" dirty="0" smtClean="0">
                <a:solidFill>
                  <a:schemeClr val="tx1"/>
                </a:solidFill>
                <a:latin typeface="+mn-lt"/>
                <a:ea typeface="+mn-ea"/>
                <a:cs typeface="+mn-cs"/>
              </a:rPr>
              <a:t>Canada’s in-place geothermal power exceeds one million times Canada’s current electrical consumption.</a:t>
            </a:r>
            <a:endParaRPr lang="en-CA" sz="1200" b="0" i="0" kern="1200" dirty="0" smtClean="0">
              <a:solidFill>
                <a:schemeClr val="tx1"/>
              </a:solidFill>
              <a:latin typeface="+mn-lt"/>
              <a:ea typeface="+mn-ea"/>
              <a:cs typeface="+mn-cs"/>
            </a:endParaRPr>
          </a:p>
          <a:p>
            <a:pPr fontAlgn="base"/>
            <a:r>
              <a:rPr lang="en-CA" sz="1200" b="0" i="0" kern="1200" dirty="0" smtClean="0">
                <a:solidFill>
                  <a:schemeClr val="tx1"/>
                </a:solidFill>
                <a:latin typeface="+mn-lt"/>
                <a:ea typeface="+mn-ea"/>
                <a:cs typeface="+mn-cs"/>
              </a:rPr>
              <a:t>The high capacity factor of geothermal power makes it particularly attractive as a renewable resource.</a:t>
            </a:r>
          </a:p>
          <a:p>
            <a:pPr fontAlgn="base"/>
            <a:r>
              <a:rPr lang="en-CA" sz="1200" b="0" i="0" kern="1200" dirty="0" smtClean="0">
                <a:solidFill>
                  <a:schemeClr val="tx1"/>
                </a:solidFill>
                <a:latin typeface="+mn-lt"/>
                <a:ea typeface="+mn-ea"/>
                <a:cs typeface="+mn-cs"/>
              </a:rPr>
              <a:t>Remote northern communities could be the first to benefit from geothermal development in Canada.</a:t>
            </a:r>
          </a:p>
          <a:p>
            <a:pPr fontAlgn="base"/>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r>
              <a:rPr lang="en-CA" sz="1200" b="0" i="0" kern="1200" dirty="0" smtClean="0">
                <a:solidFill>
                  <a:schemeClr val="tx1"/>
                </a:solidFill>
                <a:latin typeface="+mn-lt"/>
                <a:ea typeface="+mn-ea"/>
                <a:cs typeface="+mn-cs"/>
              </a:rPr>
              <a:t>The 322 page document can be accessed and downloaded from the </a:t>
            </a:r>
            <a:r>
              <a:rPr lang="en-CA" sz="1200" b="1" i="0" u="none" strike="noStrike" kern="1200" dirty="0" smtClean="0">
                <a:solidFill>
                  <a:schemeClr val="tx1"/>
                </a:solidFill>
                <a:latin typeface="+mn-lt"/>
                <a:ea typeface="+mn-ea"/>
                <a:cs typeface="+mn-cs"/>
                <a:hlinkClick r:id="rId3" tooltip="GSC website for Canadian Geothermal Energy Potential"/>
              </a:rPr>
              <a:t>GSC website</a:t>
            </a:r>
            <a:endParaRPr lang="en-CA" sz="1200" b="0" i="0" kern="1200" dirty="0" smtClean="0">
              <a:solidFill>
                <a:schemeClr val="tx1"/>
              </a:solidFill>
              <a:latin typeface="+mn-lt"/>
              <a:ea typeface="+mn-ea"/>
              <a:cs typeface="+mn-cs"/>
            </a:endParaRPr>
          </a:p>
          <a:p>
            <a:pPr fontAlgn="base"/>
            <a:r>
              <a:rPr lang="en-CA" sz="1200" b="0" i="0" kern="1200" dirty="0" smtClean="0">
                <a:solidFill>
                  <a:schemeClr val="tx1"/>
                </a:solidFill>
                <a:latin typeface="+mn-lt"/>
                <a:ea typeface="+mn-ea"/>
                <a:cs typeface="+mn-cs"/>
              </a:rPr>
              <a:t/>
            </a:r>
            <a:br>
              <a:rPr lang="en-CA" sz="1200" b="0" i="0" kern="1200" dirty="0" smtClean="0">
                <a:solidFill>
                  <a:schemeClr val="tx1"/>
                </a:solidFill>
                <a:latin typeface="+mn-lt"/>
                <a:ea typeface="+mn-ea"/>
                <a:cs typeface="+mn-cs"/>
              </a:rPr>
            </a:br>
            <a:r>
              <a:rPr lang="en-CA" sz="1200" b="0" i="0" kern="1200" dirty="0" smtClean="0">
                <a:solidFill>
                  <a:schemeClr val="tx1"/>
                </a:solidFill>
                <a:latin typeface="+mn-lt"/>
                <a:ea typeface="+mn-ea"/>
                <a:cs typeface="+mn-cs"/>
              </a:rPr>
              <a:t>Special thanks to the authors:  </a:t>
            </a:r>
            <a:r>
              <a:rPr lang="en-CA" sz="1200" b="0" i="0" kern="1200" dirty="0" err="1" smtClean="0">
                <a:solidFill>
                  <a:schemeClr val="tx1"/>
                </a:solidFill>
                <a:latin typeface="+mn-lt"/>
                <a:ea typeface="+mn-ea"/>
                <a:cs typeface="+mn-cs"/>
              </a:rPr>
              <a:t>Grasby</a:t>
            </a:r>
            <a:r>
              <a:rPr lang="en-CA" sz="1200" b="0" i="0" kern="1200" dirty="0" smtClean="0">
                <a:solidFill>
                  <a:schemeClr val="tx1"/>
                </a:solidFill>
                <a:latin typeface="+mn-lt"/>
                <a:ea typeface="+mn-ea"/>
                <a:cs typeface="+mn-cs"/>
              </a:rPr>
              <a:t>, S E; Allen, D M; Chen, Z; Ferguson, G; Jessop, A; </a:t>
            </a:r>
            <a:r>
              <a:rPr lang="en-CA" sz="1200" b="0" i="0" kern="1200" dirty="0" err="1" smtClean="0">
                <a:solidFill>
                  <a:schemeClr val="tx1"/>
                </a:solidFill>
                <a:latin typeface="+mn-lt"/>
                <a:ea typeface="+mn-ea"/>
                <a:cs typeface="+mn-cs"/>
              </a:rPr>
              <a:t>Kelman</a:t>
            </a:r>
            <a:r>
              <a:rPr lang="en-CA" sz="1200" b="0" i="0" kern="1200" dirty="0" smtClean="0">
                <a:solidFill>
                  <a:schemeClr val="tx1"/>
                </a:solidFill>
                <a:latin typeface="+mn-lt"/>
                <a:ea typeface="+mn-ea"/>
                <a:cs typeface="+mn-cs"/>
              </a:rPr>
              <a:t>, M; </a:t>
            </a:r>
            <a:r>
              <a:rPr lang="en-CA" sz="1200" b="0" i="0" kern="1200" dirty="0" err="1" smtClean="0">
                <a:solidFill>
                  <a:schemeClr val="tx1"/>
                </a:solidFill>
                <a:latin typeface="+mn-lt"/>
                <a:ea typeface="+mn-ea"/>
                <a:cs typeface="+mn-cs"/>
              </a:rPr>
              <a:t>Ko</a:t>
            </a:r>
            <a:r>
              <a:rPr lang="en-CA" sz="1200" b="0" i="0" kern="1200" dirty="0" smtClean="0">
                <a:solidFill>
                  <a:schemeClr val="tx1"/>
                </a:solidFill>
                <a:latin typeface="+mn-lt"/>
                <a:ea typeface="+mn-ea"/>
                <a:cs typeface="+mn-cs"/>
              </a:rPr>
              <a:t>, M; </a:t>
            </a:r>
            <a:r>
              <a:rPr lang="en-CA" sz="1200" b="0" i="0" kern="1200" dirty="0" err="1" smtClean="0">
                <a:solidFill>
                  <a:schemeClr val="tx1"/>
                </a:solidFill>
                <a:latin typeface="+mn-lt"/>
                <a:ea typeface="+mn-ea"/>
                <a:cs typeface="+mn-cs"/>
              </a:rPr>
              <a:t>Majorowicz</a:t>
            </a:r>
            <a:r>
              <a:rPr lang="en-CA" sz="1200" b="0" i="0" kern="1200" dirty="0" smtClean="0">
                <a:solidFill>
                  <a:schemeClr val="tx1"/>
                </a:solidFill>
                <a:latin typeface="+mn-lt"/>
                <a:ea typeface="+mn-ea"/>
                <a:cs typeface="+mn-cs"/>
              </a:rPr>
              <a:t>, J; Moore, M; Raymond, J; </a:t>
            </a:r>
            <a:r>
              <a:rPr lang="en-CA" sz="1200" b="0" i="0" kern="1200" dirty="0" err="1" smtClean="0">
                <a:solidFill>
                  <a:schemeClr val="tx1"/>
                </a:solidFill>
                <a:latin typeface="+mn-lt"/>
                <a:ea typeface="+mn-ea"/>
                <a:cs typeface="+mn-cs"/>
              </a:rPr>
              <a:t>Therrien</a:t>
            </a:r>
            <a:r>
              <a:rPr lang="en-CA" sz="1200" b="0" i="0" kern="1200" dirty="0" smtClean="0">
                <a:solidFill>
                  <a:schemeClr val="tx1"/>
                </a:solidFill>
                <a:latin typeface="+mn-lt"/>
                <a:ea typeface="+mn-ea"/>
                <a:cs typeface="+mn-cs"/>
              </a:rPr>
              <a:t>, R. Geological Survey of Canada,</a:t>
            </a:r>
          </a:p>
          <a:p>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22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fontAlgn="base"/>
            <a:endParaRPr lang="en-CA" sz="1200" b="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CA" sz="1200" b="1" i="0" kern="1200" dirty="0" smtClean="0">
                <a:solidFill>
                  <a:schemeClr val="tx1"/>
                </a:solidFill>
                <a:latin typeface="+mn-lt"/>
                <a:ea typeface="+mn-ea"/>
                <a:cs typeface="+mn-cs"/>
              </a:rPr>
              <a:t>3 EU Countries Have Already Hit Their 2020 Renewable Energy Goals — You’ll Never Guess Them</a:t>
            </a:r>
          </a:p>
          <a:p>
            <a:pPr fontAlgn="base"/>
            <a:endParaRPr lang="en-CA" sz="1200" b="0" i="0" kern="1200" dirty="0" smtClean="0">
              <a:solidFill>
                <a:schemeClr val="tx1"/>
              </a:solidFill>
              <a:latin typeface="+mn-lt"/>
              <a:ea typeface="+mn-ea"/>
              <a:cs typeface="+mn-cs"/>
            </a:endParaRPr>
          </a:p>
          <a:p>
            <a:pPr fontAlgn="base"/>
            <a:r>
              <a:rPr lang="en-CA" sz="1200" b="0" i="0" kern="1200" dirty="0" smtClean="0">
                <a:solidFill>
                  <a:schemeClr val="tx1"/>
                </a:solidFill>
                <a:latin typeface="+mn-lt"/>
                <a:ea typeface="+mn-ea"/>
                <a:cs typeface="+mn-cs"/>
              </a:rPr>
              <a:t>http://cleantechnica.com/2014/03/13/3-eu-countries-already-hit-2020-renewable-energy-goals-youll-never-guess/</a:t>
            </a:r>
          </a:p>
          <a:p>
            <a:pPr fontAlgn="base"/>
            <a:endParaRPr lang="en-CA" sz="1200" b="0" i="0" kern="1200" dirty="0" smtClean="0">
              <a:solidFill>
                <a:schemeClr val="tx1"/>
              </a:solidFill>
              <a:latin typeface="+mn-lt"/>
              <a:ea typeface="+mn-ea"/>
              <a:cs typeface="+mn-cs"/>
            </a:endParaRPr>
          </a:p>
          <a:p>
            <a:pPr fontAlgn="base"/>
            <a:r>
              <a:rPr lang="en-CA" sz="1200" b="0" i="0" kern="1200" dirty="0" smtClean="0">
                <a:solidFill>
                  <a:schemeClr val="tx1"/>
                </a:solidFill>
                <a:latin typeface="+mn-lt"/>
                <a:ea typeface="+mn-ea"/>
                <a:cs typeface="+mn-cs"/>
              </a:rPr>
              <a:t>U.S.-China climate pact puts pressure on India</a:t>
            </a:r>
          </a:p>
          <a:p>
            <a:pPr fontAlgn="base"/>
            <a:r>
              <a:rPr lang="en-CA" sz="1200" b="0" i="0" kern="1200" dirty="0" smtClean="0">
                <a:solidFill>
                  <a:schemeClr val="tx1"/>
                </a:solidFill>
                <a:latin typeface="+mn-lt"/>
                <a:ea typeface="+mn-ea"/>
                <a:cs typeface="+mn-cs"/>
              </a:rPr>
              <a:t>http://www.thestar.com/news/world/2014/11/14/uschina_climate_pact_puts_pressure_on_india.html</a:t>
            </a:r>
          </a:p>
          <a:p>
            <a:pPr fontAlgn="base"/>
            <a:endParaRPr lang="en-CA" sz="1200" b="0" i="0" kern="1200" dirty="0" smtClean="0">
              <a:solidFill>
                <a:schemeClr val="tx1"/>
              </a:solidFill>
              <a:latin typeface="+mn-lt"/>
              <a:ea typeface="+mn-ea"/>
              <a:cs typeface="+mn-cs"/>
            </a:endParaRPr>
          </a:p>
          <a:p>
            <a:pPr fontAlgn="base"/>
            <a:r>
              <a:rPr lang="en-CA" sz="1200" b="0" i="0" kern="1200" dirty="0" smtClean="0">
                <a:solidFill>
                  <a:schemeClr val="tx1"/>
                </a:solidFill>
                <a:latin typeface="+mn-lt"/>
                <a:ea typeface="+mn-ea"/>
                <a:cs typeface="+mn-cs"/>
              </a:rPr>
              <a:t>This week's deal raises expectations for India to step up its efforts, experts and environmental activists say.</a:t>
            </a:r>
          </a:p>
          <a:p>
            <a:pPr fontAlgn="base"/>
            <a:endParaRPr lang="en-CA" sz="1200" b="0" i="0" kern="1200" cap="all" dirty="0" smtClean="0">
              <a:solidFill>
                <a:schemeClr val="tx1"/>
              </a:solidFill>
              <a:latin typeface="+mn-lt"/>
              <a:ea typeface="+mn-ea"/>
              <a:cs typeface="+mn-cs"/>
            </a:endParaRPr>
          </a:p>
          <a:p>
            <a:pPr fontAlgn="base"/>
            <a:r>
              <a:rPr lang="en-CA" sz="1200" b="0" i="0" kern="1200" cap="all" dirty="0" smtClean="0">
                <a:solidFill>
                  <a:schemeClr val="tx1"/>
                </a:solidFill>
                <a:latin typeface="+mn-lt"/>
                <a:ea typeface="+mn-ea"/>
                <a:cs typeface="+mn-cs"/>
              </a:rPr>
              <a:t>ANUPAM NATH / AP</a:t>
            </a:r>
          </a:p>
          <a:p>
            <a:pPr fontAlgn="base"/>
            <a:r>
              <a:rPr lang="en-CA" sz="1200" b="0" i="0" kern="1200" dirty="0" smtClean="0">
                <a:solidFill>
                  <a:schemeClr val="tx1"/>
                </a:solidFill>
                <a:latin typeface="+mn-lt"/>
                <a:ea typeface="+mn-ea"/>
                <a:cs typeface="+mn-cs"/>
              </a:rPr>
              <a:t>Smoke rises from burning garbage as an Indian woman looks for recyclable material at a dump near </a:t>
            </a:r>
            <a:r>
              <a:rPr lang="en-CA" sz="1200" b="0" i="0" kern="1200" dirty="0" err="1" smtClean="0">
                <a:solidFill>
                  <a:schemeClr val="tx1"/>
                </a:solidFill>
                <a:latin typeface="+mn-lt"/>
                <a:ea typeface="+mn-ea"/>
                <a:cs typeface="+mn-cs"/>
              </a:rPr>
              <a:t>Gauhati</a:t>
            </a:r>
            <a:r>
              <a:rPr lang="en-CA" sz="1200" b="0" i="0" kern="1200" dirty="0" smtClean="0">
                <a:solidFill>
                  <a:schemeClr val="tx1"/>
                </a:solidFill>
                <a:latin typeface="+mn-lt"/>
                <a:ea typeface="+mn-ea"/>
                <a:cs typeface="+mn-cs"/>
              </a:rPr>
              <a:t>, Indi on Friday. This week's China-U.S. climate agreement between the world's top two polluters puts pressure on India, No. 3 on the list.</a:t>
            </a:r>
          </a:p>
          <a:p>
            <a:pPr fontAlgn="base"/>
            <a:r>
              <a:rPr lang="en-CA" sz="1200" b="1" i="0" kern="1200" dirty="0" smtClean="0">
                <a:solidFill>
                  <a:schemeClr val="tx1"/>
                </a:solidFill>
                <a:latin typeface="+mn-lt"/>
                <a:ea typeface="+mn-ea"/>
                <a:cs typeface="+mn-cs"/>
              </a:rPr>
              <a:t>By:</a:t>
            </a:r>
            <a:r>
              <a:rPr lang="en-CA" sz="1200" b="0" i="0" kern="1200" dirty="0" smtClean="0">
                <a:solidFill>
                  <a:schemeClr val="tx1"/>
                </a:solidFill>
                <a:latin typeface="+mn-lt"/>
                <a:ea typeface="+mn-ea"/>
                <a:cs typeface="+mn-cs"/>
              </a:rPr>
              <a:t> Katy Daigle Associated Press, Published on Fri Nov 14 2014</a:t>
            </a:r>
          </a:p>
          <a:p>
            <a:pPr fontAlgn="base"/>
            <a:r>
              <a:rPr lang="en-CA" sz="1200" b="0" i="0" kern="1200" dirty="0" smtClean="0">
                <a:solidFill>
                  <a:schemeClr val="tx1"/>
                </a:solidFill>
                <a:latin typeface="+mn-lt"/>
                <a:ea typeface="+mn-ea"/>
                <a:cs typeface="+mn-cs"/>
              </a:rPr>
              <a:t>NEW DELHI—This week’s </a:t>
            </a:r>
            <a:r>
              <a:rPr lang="en-CA" sz="1200" b="0" i="0" u="none" strike="noStrike" kern="1200" dirty="0" smtClean="0">
                <a:solidFill>
                  <a:schemeClr val="tx1"/>
                </a:solidFill>
                <a:latin typeface="+mn-lt"/>
                <a:ea typeface="+mn-ea"/>
                <a:cs typeface="+mn-cs"/>
                <a:hlinkClick r:id="rId3"/>
              </a:rPr>
              <a:t>China-U.S. climate agreement</a:t>
            </a:r>
            <a:r>
              <a:rPr lang="en-CA" sz="1200" b="0" i="0" kern="1200" dirty="0" smtClean="0">
                <a:solidFill>
                  <a:schemeClr val="tx1"/>
                </a:solidFill>
                <a:latin typeface="+mn-lt"/>
                <a:ea typeface="+mn-ea"/>
                <a:cs typeface="+mn-cs"/>
              </a:rPr>
              <a:t> between the world’s top two polluters puts pressure on India, No. 3 on the list, to become more energy efficient and should encourage investment in renewable energy.</a:t>
            </a:r>
          </a:p>
          <a:p>
            <a:pPr fontAlgn="base"/>
            <a:r>
              <a:rPr lang="en-CA" sz="1200" b="0" i="0" kern="1200" dirty="0" smtClean="0">
                <a:solidFill>
                  <a:schemeClr val="tx1"/>
                </a:solidFill>
                <a:latin typeface="+mn-lt"/>
                <a:ea typeface="+mn-ea"/>
                <a:cs typeface="+mn-cs"/>
              </a:rPr>
              <a:t>But the pact is also a relief for India because it acknowledges the long-held view among developing economies that industrialized nations have been emitting heat-trapping gases for many more decades and so should shoulder more of the burden for tackling climate change. Emerging economies argue they should have fewer constraints to pollute as they grow.</a:t>
            </a:r>
          </a:p>
          <a:p>
            <a:pPr fontAlgn="base"/>
            <a:r>
              <a:rPr lang="en-CA" sz="1200" b="0" i="0" kern="1200" dirty="0" smtClean="0">
                <a:solidFill>
                  <a:schemeClr val="tx1"/>
                </a:solidFill>
                <a:latin typeface="+mn-lt"/>
                <a:ea typeface="+mn-ea"/>
                <a:cs typeface="+mn-cs"/>
              </a:rPr>
              <a:t>By showing the world’s two largest economies are working together toward a common goal with different efforts, the breakthrough agreement signals greater global co-operation over the contentious issue. That eases tension that could help future global climate talks while also raising expectations for India to step up its efforts, experts and environmental activists say.</a:t>
            </a:r>
          </a:p>
          <a:p>
            <a:pPr fontAlgn="base"/>
            <a:r>
              <a:rPr lang="en-CA" sz="1200" b="0" i="0" kern="1200" dirty="0" smtClean="0">
                <a:solidFill>
                  <a:schemeClr val="tx1"/>
                </a:solidFill>
                <a:latin typeface="+mn-lt"/>
                <a:ea typeface="+mn-ea"/>
                <a:cs typeface="+mn-cs"/>
              </a:rPr>
              <a:t>“The international community will now expect India to make some firm commitments,” said </a:t>
            </a:r>
            <a:r>
              <a:rPr lang="en-CA" sz="1200" b="0" i="0" kern="1200" dirty="0" err="1" smtClean="0">
                <a:solidFill>
                  <a:schemeClr val="tx1"/>
                </a:solidFill>
                <a:latin typeface="+mn-lt"/>
                <a:ea typeface="+mn-ea"/>
                <a:cs typeface="+mn-cs"/>
              </a:rPr>
              <a:t>Jairam</a:t>
            </a:r>
            <a:r>
              <a:rPr lang="en-CA" sz="1200" b="0" i="0" kern="1200" dirty="0" smtClean="0">
                <a:solidFill>
                  <a:schemeClr val="tx1"/>
                </a:solidFill>
                <a:latin typeface="+mn-lt"/>
                <a:ea typeface="+mn-ea"/>
                <a:cs typeface="+mn-cs"/>
              </a:rPr>
              <a:t> </a:t>
            </a:r>
            <a:r>
              <a:rPr lang="en-CA" sz="1200" b="0" i="0" kern="1200" dirty="0" err="1" smtClean="0">
                <a:solidFill>
                  <a:schemeClr val="tx1"/>
                </a:solidFill>
                <a:latin typeface="+mn-lt"/>
                <a:ea typeface="+mn-ea"/>
                <a:cs typeface="+mn-cs"/>
              </a:rPr>
              <a:t>Ramesh</a:t>
            </a:r>
            <a:r>
              <a:rPr lang="en-CA" sz="1200" b="0" i="0" kern="1200" dirty="0" smtClean="0">
                <a:solidFill>
                  <a:schemeClr val="tx1"/>
                </a:solidFill>
                <a:latin typeface="+mn-lt"/>
                <a:ea typeface="+mn-ea"/>
                <a:cs typeface="+mn-cs"/>
              </a:rPr>
              <a:t>, the former head of India’s Environment Ministry.</a:t>
            </a:r>
          </a:p>
          <a:p>
            <a:pPr fontAlgn="base"/>
            <a:r>
              <a:rPr lang="en-CA" sz="1200" b="0" i="0" kern="1200" dirty="0" smtClean="0">
                <a:solidFill>
                  <a:schemeClr val="tx1"/>
                </a:solidFill>
                <a:latin typeface="+mn-lt"/>
                <a:ea typeface="+mn-ea"/>
                <a:cs typeface="+mn-cs"/>
              </a:rPr>
              <a:t>And if China and the United States are going to work to develop cheaper forms of renewable energy, that will expand the industry in ways that would benefit India.</a:t>
            </a:r>
          </a:p>
          <a:p>
            <a:pPr fontAlgn="base"/>
            <a:r>
              <a:rPr lang="en-CA" sz="1200" b="0" i="0" kern="1200" dirty="0" smtClean="0">
                <a:solidFill>
                  <a:schemeClr val="tx1"/>
                </a:solidFill>
                <a:latin typeface="+mn-lt"/>
                <a:ea typeface="+mn-ea"/>
                <a:cs typeface="+mn-cs"/>
              </a:rPr>
              <a:t>In the pact announced in Beijing earlier this week during President </a:t>
            </a:r>
            <a:r>
              <a:rPr lang="en-CA" sz="1200" b="0" i="0" kern="1200" dirty="0" err="1" smtClean="0">
                <a:solidFill>
                  <a:schemeClr val="tx1"/>
                </a:solidFill>
                <a:latin typeface="+mn-lt"/>
                <a:ea typeface="+mn-ea"/>
                <a:cs typeface="+mn-cs"/>
              </a:rPr>
              <a:t>Barack</a:t>
            </a:r>
            <a:r>
              <a:rPr lang="en-CA" sz="1200" b="0" i="0" kern="1200" dirty="0" smtClean="0">
                <a:solidFill>
                  <a:schemeClr val="tx1"/>
                </a:solidFill>
                <a:latin typeface="+mn-lt"/>
                <a:ea typeface="+mn-ea"/>
                <a:cs typeface="+mn-cs"/>
              </a:rPr>
              <a:t> </a:t>
            </a:r>
            <a:r>
              <a:rPr lang="en-CA" sz="1200" b="0" i="0" kern="1200" dirty="0" err="1" smtClean="0">
                <a:solidFill>
                  <a:schemeClr val="tx1"/>
                </a:solidFill>
                <a:latin typeface="+mn-lt"/>
                <a:ea typeface="+mn-ea"/>
                <a:cs typeface="+mn-cs"/>
              </a:rPr>
              <a:t>Obama’s</a:t>
            </a:r>
            <a:r>
              <a:rPr lang="en-CA" sz="1200" b="0" i="0" kern="1200" dirty="0" smtClean="0">
                <a:solidFill>
                  <a:schemeClr val="tx1"/>
                </a:solidFill>
                <a:latin typeface="+mn-lt"/>
                <a:ea typeface="+mn-ea"/>
                <a:cs typeface="+mn-cs"/>
              </a:rPr>
              <a:t> visit, China pledged to increase its renewable energy capacity to a 800 </a:t>
            </a:r>
            <a:r>
              <a:rPr lang="en-CA" sz="1200" b="0" i="0" kern="1200" dirty="0" err="1" smtClean="0">
                <a:solidFill>
                  <a:schemeClr val="tx1"/>
                </a:solidFill>
                <a:latin typeface="+mn-lt"/>
                <a:ea typeface="+mn-ea"/>
                <a:cs typeface="+mn-cs"/>
              </a:rPr>
              <a:t>gigawatts</a:t>
            </a:r>
            <a:r>
              <a:rPr lang="en-CA" sz="1200" b="0" i="0" kern="1200" dirty="0" smtClean="0">
                <a:solidFill>
                  <a:schemeClr val="tx1"/>
                </a:solidFill>
                <a:latin typeface="+mn-lt"/>
                <a:ea typeface="+mn-ea"/>
                <a:cs typeface="+mn-cs"/>
              </a:rPr>
              <a:t> by 2030, double today. By comparison, India only has about 30 </a:t>
            </a:r>
            <a:r>
              <a:rPr lang="en-CA" sz="1200" b="0" i="0" kern="1200" dirty="0" err="1" smtClean="0">
                <a:solidFill>
                  <a:schemeClr val="tx1"/>
                </a:solidFill>
                <a:latin typeface="+mn-lt"/>
                <a:ea typeface="+mn-ea"/>
                <a:cs typeface="+mn-cs"/>
              </a:rPr>
              <a:t>gigawatts</a:t>
            </a:r>
            <a:r>
              <a:rPr lang="en-CA" sz="1200" b="0" i="0" kern="1200" dirty="0" smtClean="0">
                <a:solidFill>
                  <a:schemeClr val="tx1"/>
                </a:solidFill>
                <a:latin typeface="+mn-lt"/>
                <a:ea typeface="+mn-ea"/>
                <a:cs typeface="+mn-cs"/>
              </a:rPr>
              <a:t> of renewable energy capacity today.</a:t>
            </a:r>
          </a:p>
          <a:p>
            <a:pPr fontAlgn="base"/>
            <a:r>
              <a:rPr lang="en-CA" sz="1200" b="0" i="0" kern="1200" dirty="0" smtClean="0">
                <a:solidFill>
                  <a:schemeClr val="tx1"/>
                </a:solidFill>
                <a:latin typeface="+mn-lt"/>
                <a:ea typeface="+mn-ea"/>
                <a:cs typeface="+mn-cs"/>
              </a:rPr>
              <a:t>“That target, it’s huge. It’s a very positive signal to companies in the clean energy sector” to develop more efficient and affordable technologies, said former climate negotiator </a:t>
            </a:r>
            <a:r>
              <a:rPr lang="en-CA" sz="1200" b="0" i="0" kern="1200" dirty="0" err="1" smtClean="0">
                <a:solidFill>
                  <a:schemeClr val="tx1"/>
                </a:solidFill>
                <a:latin typeface="+mn-lt"/>
                <a:ea typeface="+mn-ea"/>
                <a:cs typeface="+mn-cs"/>
              </a:rPr>
              <a:t>Prodipto</a:t>
            </a:r>
            <a:r>
              <a:rPr lang="en-CA" sz="1200" b="0" i="0" kern="1200" dirty="0" smtClean="0">
                <a:solidFill>
                  <a:schemeClr val="tx1"/>
                </a:solidFill>
                <a:latin typeface="+mn-lt"/>
                <a:ea typeface="+mn-ea"/>
                <a:cs typeface="+mn-cs"/>
              </a:rPr>
              <a:t> </a:t>
            </a:r>
            <a:r>
              <a:rPr lang="en-CA" sz="1200" b="0" i="0" kern="1200" dirty="0" err="1" smtClean="0">
                <a:solidFill>
                  <a:schemeClr val="tx1"/>
                </a:solidFill>
                <a:latin typeface="+mn-lt"/>
                <a:ea typeface="+mn-ea"/>
                <a:cs typeface="+mn-cs"/>
              </a:rPr>
              <a:t>Ghosh</a:t>
            </a:r>
            <a:r>
              <a:rPr lang="en-CA" sz="1200" b="0" i="0" kern="1200" dirty="0" smtClean="0">
                <a:solidFill>
                  <a:schemeClr val="tx1"/>
                </a:solidFill>
                <a:latin typeface="+mn-lt"/>
                <a:ea typeface="+mn-ea"/>
                <a:cs typeface="+mn-cs"/>
              </a:rPr>
              <a:t> of The Energy Research Institute in New Delhi. “This will enable India to access these technologies in a few years, and to be honest I think this impetus will actually help the world reach its overall targets.”</a:t>
            </a:r>
          </a:p>
          <a:p>
            <a:pPr fontAlgn="base"/>
            <a:r>
              <a:rPr lang="en-CA" sz="1200" b="0" i="0" kern="1200" dirty="0" smtClean="0">
                <a:solidFill>
                  <a:schemeClr val="tx1"/>
                </a:solidFill>
                <a:latin typeface="+mn-lt"/>
                <a:ea typeface="+mn-ea"/>
                <a:cs typeface="+mn-cs"/>
              </a:rPr>
              <a:t>Indian Prime Minister </a:t>
            </a:r>
            <a:r>
              <a:rPr lang="en-CA" sz="1200" b="0" i="0" kern="1200" dirty="0" err="1" smtClean="0">
                <a:solidFill>
                  <a:schemeClr val="tx1"/>
                </a:solidFill>
                <a:latin typeface="+mn-lt"/>
                <a:ea typeface="+mn-ea"/>
                <a:cs typeface="+mn-cs"/>
              </a:rPr>
              <a:t>Narendra</a:t>
            </a:r>
            <a:r>
              <a:rPr lang="en-CA" sz="1200" b="0" i="0" kern="1200" dirty="0" smtClean="0">
                <a:solidFill>
                  <a:schemeClr val="tx1"/>
                </a:solidFill>
                <a:latin typeface="+mn-lt"/>
                <a:ea typeface="+mn-ea"/>
                <a:cs typeface="+mn-cs"/>
              </a:rPr>
              <a:t> </a:t>
            </a:r>
            <a:r>
              <a:rPr lang="en-CA" sz="1200" b="0" i="0" kern="1200" dirty="0" err="1" smtClean="0">
                <a:solidFill>
                  <a:schemeClr val="tx1"/>
                </a:solidFill>
                <a:latin typeface="+mn-lt"/>
                <a:ea typeface="+mn-ea"/>
                <a:cs typeface="+mn-cs"/>
              </a:rPr>
              <a:t>Modi</a:t>
            </a:r>
            <a:r>
              <a:rPr lang="en-CA" sz="1200" b="0" i="0" kern="1200" dirty="0" smtClean="0">
                <a:solidFill>
                  <a:schemeClr val="tx1"/>
                </a:solidFill>
                <a:latin typeface="+mn-lt"/>
                <a:ea typeface="+mn-ea"/>
                <a:cs typeface="+mn-cs"/>
              </a:rPr>
              <a:t> has been a strong supporter of solar power, overseeing the addition of more than 600 megawatts in his home state of Gujarat. But his government has said little about negotiations for the new climate treaty intended to be finalized next year in Paris.</a:t>
            </a:r>
          </a:p>
          <a:p>
            <a:pPr fontAlgn="base"/>
            <a:r>
              <a:rPr lang="en-CA" sz="1200" b="0" i="0" kern="1200" dirty="0" smtClean="0">
                <a:solidFill>
                  <a:schemeClr val="tx1"/>
                </a:solidFill>
                <a:latin typeface="+mn-lt"/>
                <a:ea typeface="+mn-ea"/>
                <a:cs typeface="+mn-cs"/>
              </a:rPr>
              <a:t>Scientists have warned that those talks may represent the world’s last chance to get emissions in check before the worst effects of climate change become unavoidable. But the U.S.-China agreement acknowledging that that developing and industrialized economies can make different efforts to tackling climate change should help negotiations go more smoothly, some experts said.</a:t>
            </a:r>
          </a:p>
          <a:p>
            <a:pPr fontAlgn="base"/>
            <a:r>
              <a:rPr lang="en-CA" sz="1200" b="0" i="0" kern="1200" dirty="0" smtClean="0">
                <a:solidFill>
                  <a:schemeClr val="tx1"/>
                </a:solidFill>
                <a:latin typeface="+mn-lt"/>
                <a:ea typeface="+mn-ea"/>
                <a:cs typeface="+mn-cs"/>
              </a:rPr>
              <a:t>“The commitments from the two countries aren’t the same, and the U.S. has accepted that,” said </a:t>
            </a:r>
            <a:r>
              <a:rPr lang="en-CA" sz="1200" b="0" i="0" kern="1200" dirty="0" err="1" smtClean="0">
                <a:solidFill>
                  <a:schemeClr val="tx1"/>
                </a:solidFill>
                <a:latin typeface="+mn-lt"/>
                <a:ea typeface="+mn-ea"/>
                <a:cs typeface="+mn-cs"/>
              </a:rPr>
              <a:t>Nitin</a:t>
            </a:r>
            <a:r>
              <a:rPr lang="en-CA" sz="1200" b="0" i="0" kern="1200" dirty="0" smtClean="0">
                <a:solidFill>
                  <a:schemeClr val="tx1"/>
                </a:solidFill>
                <a:latin typeface="+mn-lt"/>
                <a:ea typeface="+mn-ea"/>
                <a:cs typeface="+mn-cs"/>
              </a:rPr>
              <a:t> Desai, a member of the Indian prime minister’s advisory council on climate change. “That makes things a lot easier moving forward.”</a:t>
            </a:r>
          </a:p>
          <a:p>
            <a:pPr fontAlgn="base"/>
            <a:r>
              <a:rPr lang="en-CA" sz="1200" b="0" i="0" kern="1200" dirty="0" smtClean="0">
                <a:solidFill>
                  <a:schemeClr val="tx1"/>
                </a:solidFill>
                <a:latin typeface="+mn-lt"/>
                <a:ea typeface="+mn-ea"/>
                <a:cs typeface="+mn-cs"/>
              </a:rPr>
              <a:t>Last month, the European Union said it would cut its emissions 40 per cent by 2030, compared to 1990 levels. Taken together, the U.S, China and the EU account for more than half of global emissions, and there were already indications that other nations were feeling the pressure.</a:t>
            </a:r>
          </a:p>
          <a:p>
            <a:pPr fontAlgn="base"/>
            <a:r>
              <a:rPr lang="en-CA" sz="1200" b="0" i="0" kern="1200" dirty="0" smtClean="0">
                <a:solidFill>
                  <a:schemeClr val="tx1"/>
                </a:solidFill>
                <a:latin typeface="+mn-lt"/>
                <a:ea typeface="+mn-ea"/>
                <a:cs typeface="+mn-cs"/>
              </a:rPr>
              <a:t>China emits a quarter of the world’s greenhouse gases, the United States 15 per cent and India about 6 per cent.</a:t>
            </a:r>
          </a:p>
          <a:p>
            <a:pPr fontAlgn="base"/>
            <a:r>
              <a:rPr lang="en-CA" sz="1200" b="0" i="0" kern="1200" dirty="0" smtClean="0">
                <a:solidFill>
                  <a:schemeClr val="tx1"/>
                </a:solidFill>
                <a:latin typeface="+mn-lt"/>
                <a:ea typeface="+mn-ea"/>
                <a:cs typeface="+mn-cs"/>
              </a:rPr>
              <a:t>In its agreement with the U.S. — which isn’t legally binding — China pledged to halt the increase in its greenhouse gas emissions by 2030. The U.S. said it would aim to make its 2025 emissions between 26 and 28 per cent lower than they were in 2005, faster than previous goals.</a:t>
            </a:r>
          </a:p>
          <a:p>
            <a:pPr fontAlgn="base"/>
            <a:r>
              <a:rPr lang="en-CA" sz="1200" b="0" i="0" kern="1200" dirty="0" smtClean="0">
                <a:solidFill>
                  <a:schemeClr val="tx1"/>
                </a:solidFill>
                <a:latin typeface="+mn-lt"/>
                <a:ea typeface="+mn-ea"/>
                <a:cs typeface="+mn-cs"/>
              </a:rPr>
              <a:t>The deal also focused renewed attention on per-capita emissions, or the country’s total greenhouse gases emissions divided by population — a measure that India has preferred. By this measure, India is one of the world’s least polluting countries at about 1.2 tons per person.</a:t>
            </a:r>
          </a:p>
          <a:p>
            <a:pPr fontAlgn="base"/>
            <a:r>
              <a:rPr lang="en-CA" sz="1200" b="0" i="0" kern="1200" dirty="0" smtClean="0">
                <a:solidFill>
                  <a:schemeClr val="tx1"/>
                </a:solidFill>
                <a:latin typeface="+mn-lt"/>
                <a:ea typeface="+mn-ea"/>
                <a:cs typeface="+mn-cs"/>
              </a:rPr>
              <a:t>The United States said it would aim to bring down its per-capita emissions from about 20 tons while allowing China to raise its 8-9 tons per capita so that both reach a level of about 12 tons by 2030.</a:t>
            </a:r>
          </a:p>
          <a:p>
            <a:pPr fontAlgn="base"/>
            <a:r>
              <a:rPr lang="en-CA" sz="1200" b="0" i="0" kern="1200" dirty="0" smtClean="0">
                <a:solidFill>
                  <a:schemeClr val="tx1"/>
                </a:solidFill>
                <a:latin typeface="+mn-lt"/>
                <a:ea typeface="+mn-ea"/>
                <a:cs typeface="+mn-cs"/>
              </a:rPr>
              <a:t>India has so far pledged to reduce its emissions intensity — that is how much carbon dioxide it puts out divided by its GDP — rather than promising to cut overall emissions. However, Indian officials and scientists say it could easily go beyond the target set in 2009 of cutting emissions intensity by 20-25 per cent below 2005 levels by 2020.</a:t>
            </a:r>
          </a:p>
          <a:p>
            <a:pPr fontAlgn="base"/>
            <a:r>
              <a:rPr lang="en-CA" sz="1200" b="0" i="0" kern="1200" dirty="0" smtClean="0">
                <a:solidFill>
                  <a:schemeClr val="tx1"/>
                </a:solidFill>
                <a:latin typeface="+mn-lt"/>
                <a:ea typeface="+mn-ea"/>
                <a:cs typeface="+mn-cs"/>
              </a:rPr>
              <a:t>India’s preference for the per-capita emissions calculation, however, ignores the fact that around 400 million Indians still have no access to electricity at all, while hundreds of millions more are lucky to get a couple of hours a day. Experts worry that as India’s population continues to grow and more people become wealthy, its share of global emissions will skyrocket.</a:t>
            </a:r>
          </a:p>
          <a:p>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23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Accessible power and knowledge</a:t>
            </a:r>
            <a:r>
              <a:rPr lang="en-CA" baseline="0" dirty="0" smtClean="0"/>
              <a:t> through the internet – cannot have separation re: cost of electricity for accessing the internet and learning at home (re: no light at night)</a:t>
            </a:r>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8</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1" i="0" kern="1200" dirty="0" smtClean="0">
                <a:solidFill>
                  <a:schemeClr val="tx1"/>
                </a:solidFill>
                <a:latin typeface="+mn-lt"/>
                <a:ea typeface="+mn-ea"/>
                <a:cs typeface="+mn-cs"/>
              </a:rPr>
              <a:t>Wireless power</a:t>
            </a:r>
            <a:r>
              <a:rPr lang="en-CA" sz="1200" b="0" i="0" kern="1200" dirty="0" smtClean="0">
                <a:solidFill>
                  <a:schemeClr val="tx1"/>
                </a:solidFill>
                <a:latin typeface="+mn-lt"/>
                <a:ea typeface="+mn-ea"/>
                <a:cs typeface="+mn-cs"/>
              </a:rPr>
              <a:t> or </a:t>
            </a:r>
            <a:r>
              <a:rPr lang="en-CA" sz="1200" b="1" i="0" kern="1200" dirty="0" smtClean="0">
                <a:solidFill>
                  <a:schemeClr val="tx1"/>
                </a:solidFill>
                <a:latin typeface="+mn-lt"/>
                <a:ea typeface="+mn-ea"/>
                <a:cs typeface="+mn-cs"/>
              </a:rPr>
              <a:t>wireless energy transmission</a:t>
            </a:r>
            <a:r>
              <a:rPr lang="en-CA" sz="1200" b="0" i="0" kern="1200" dirty="0" smtClean="0">
                <a:solidFill>
                  <a:schemeClr val="tx1"/>
                </a:solidFill>
                <a:latin typeface="+mn-lt"/>
                <a:ea typeface="+mn-ea"/>
                <a:cs typeface="+mn-cs"/>
              </a:rPr>
              <a:t> is the transmission of electrical energy from a </a:t>
            </a:r>
            <a:r>
              <a:rPr lang="en-CA" sz="1200" b="0" i="0" u="none" strike="noStrike" kern="1200" dirty="0" smtClean="0">
                <a:solidFill>
                  <a:schemeClr val="tx1"/>
                </a:solidFill>
                <a:latin typeface="+mn-lt"/>
                <a:ea typeface="+mn-ea"/>
                <a:cs typeface="+mn-cs"/>
                <a:hlinkClick r:id="rId3" tooltip="Power supply"/>
              </a:rPr>
              <a:t>power source</a:t>
            </a:r>
            <a:r>
              <a:rPr lang="en-CA" sz="1200" b="0" i="0" kern="1200" dirty="0" smtClean="0">
                <a:solidFill>
                  <a:schemeClr val="tx1"/>
                </a:solidFill>
                <a:latin typeface="+mn-lt"/>
                <a:ea typeface="+mn-ea"/>
                <a:cs typeface="+mn-cs"/>
              </a:rPr>
              <a:t> to an </a:t>
            </a:r>
            <a:r>
              <a:rPr lang="en-CA" sz="1200" b="0" i="0" u="none" strike="noStrike" kern="1200" dirty="0" smtClean="0">
                <a:solidFill>
                  <a:schemeClr val="tx1"/>
                </a:solidFill>
                <a:latin typeface="+mn-lt"/>
                <a:ea typeface="+mn-ea"/>
                <a:cs typeface="+mn-cs"/>
                <a:hlinkClick r:id="rId4" tooltip="Electrical load"/>
              </a:rPr>
              <a:t>electrical load</a:t>
            </a:r>
            <a:r>
              <a:rPr lang="en-CA" sz="1200" b="0" i="0" kern="1200" dirty="0" smtClean="0">
                <a:solidFill>
                  <a:schemeClr val="tx1"/>
                </a:solidFill>
                <a:latin typeface="+mn-lt"/>
                <a:ea typeface="+mn-ea"/>
                <a:cs typeface="+mn-cs"/>
              </a:rPr>
              <a:t> without man-</a:t>
            </a:r>
            <a:r>
              <a:rPr lang="en-CA" sz="1200" b="0" i="0" kern="1200" dirty="0" err="1" smtClean="0">
                <a:solidFill>
                  <a:schemeClr val="tx1"/>
                </a:solidFill>
                <a:latin typeface="+mn-lt"/>
                <a:ea typeface="+mn-ea"/>
                <a:cs typeface="+mn-cs"/>
              </a:rPr>
              <a:t>made</a:t>
            </a:r>
            <a:r>
              <a:rPr lang="en-CA" sz="1200" b="0" i="0" u="none" strike="noStrike" kern="1200" dirty="0" err="1" smtClean="0">
                <a:solidFill>
                  <a:schemeClr val="tx1"/>
                </a:solidFill>
                <a:latin typeface="+mn-lt"/>
                <a:ea typeface="+mn-ea"/>
                <a:cs typeface="+mn-cs"/>
                <a:hlinkClick r:id="rId5" tooltip="Electrical conductor"/>
              </a:rPr>
              <a:t>conductors</a:t>
            </a:r>
            <a:r>
              <a:rPr lang="en-CA" sz="1200" b="0" i="0" kern="1200" dirty="0" smtClean="0">
                <a:solidFill>
                  <a:schemeClr val="tx1"/>
                </a:solidFill>
                <a:latin typeface="+mn-lt"/>
                <a:ea typeface="+mn-ea"/>
                <a:cs typeface="+mn-cs"/>
              </a:rPr>
              <a:t>. Wireless transmission is useful in cases where interconnecting </a:t>
            </a:r>
            <a:r>
              <a:rPr lang="en-CA" sz="1200" b="0" i="0" u="none" strike="noStrike" kern="1200" dirty="0" smtClean="0">
                <a:solidFill>
                  <a:schemeClr val="tx1"/>
                </a:solidFill>
                <a:latin typeface="+mn-lt"/>
                <a:ea typeface="+mn-ea"/>
                <a:cs typeface="+mn-cs"/>
                <a:hlinkClick r:id="rId6" tooltip="Wire"/>
              </a:rPr>
              <a:t>wires</a:t>
            </a:r>
            <a:r>
              <a:rPr lang="en-CA" sz="1200" b="0" i="0" kern="1200" dirty="0" smtClean="0">
                <a:solidFill>
                  <a:schemeClr val="tx1"/>
                </a:solidFill>
                <a:latin typeface="+mn-lt"/>
                <a:ea typeface="+mn-ea"/>
                <a:cs typeface="+mn-cs"/>
              </a:rPr>
              <a:t> are inconvenient, hazardous, or impossible. The problem of </a:t>
            </a:r>
            <a:r>
              <a:rPr lang="en-CA" sz="1200" b="0" i="0" kern="1200" dirty="0" err="1" smtClean="0">
                <a:solidFill>
                  <a:schemeClr val="tx1"/>
                </a:solidFill>
                <a:latin typeface="+mn-lt"/>
                <a:ea typeface="+mn-ea"/>
                <a:cs typeface="+mn-cs"/>
              </a:rPr>
              <a:t>wireless</a:t>
            </a:r>
            <a:r>
              <a:rPr lang="en-CA" sz="1200" b="0" i="0" u="none" strike="noStrike" kern="1200" dirty="0" err="1" smtClean="0">
                <a:solidFill>
                  <a:schemeClr val="tx1"/>
                </a:solidFill>
                <a:latin typeface="+mn-lt"/>
                <a:ea typeface="+mn-ea"/>
                <a:cs typeface="+mn-cs"/>
                <a:hlinkClick r:id="rId7" tooltip="Electric power transmission"/>
              </a:rPr>
              <a:t>power</a:t>
            </a:r>
            <a:r>
              <a:rPr lang="en-CA" sz="1200" b="0" i="0" u="none" strike="noStrike" kern="1200" dirty="0" smtClean="0">
                <a:solidFill>
                  <a:schemeClr val="tx1"/>
                </a:solidFill>
                <a:latin typeface="+mn-lt"/>
                <a:ea typeface="+mn-ea"/>
                <a:cs typeface="+mn-cs"/>
                <a:hlinkClick r:id="rId7" tooltip="Electric power transmission"/>
              </a:rPr>
              <a:t> transmission</a:t>
            </a:r>
            <a:r>
              <a:rPr lang="en-CA" sz="1200" b="0" i="0" kern="1200" dirty="0" smtClean="0">
                <a:solidFill>
                  <a:schemeClr val="tx1"/>
                </a:solidFill>
                <a:latin typeface="+mn-lt"/>
                <a:ea typeface="+mn-ea"/>
                <a:cs typeface="+mn-cs"/>
              </a:rPr>
              <a:t> differs from that of </a:t>
            </a:r>
            <a:r>
              <a:rPr lang="en-CA" sz="1200" b="0" i="0" u="none" strike="noStrike" kern="1200" dirty="0" smtClean="0">
                <a:solidFill>
                  <a:schemeClr val="tx1"/>
                </a:solidFill>
                <a:latin typeface="+mn-lt"/>
                <a:ea typeface="+mn-ea"/>
                <a:cs typeface="+mn-cs"/>
                <a:hlinkClick r:id="rId8" tooltip="Wireless telecommunications"/>
              </a:rPr>
              <a:t>wireless telecommunications</a:t>
            </a:r>
            <a:r>
              <a:rPr lang="en-CA" sz="1200" b="0" i="0" kern="1200" dirty="0" smtClean="0">
                <a:solidFill>
                  <a:schemeClr val="tx1"/>
                </a:solidFill>
                <a:latin typeface="+mn-lt"/>
                <a:ea typeface="+mn-ea"/>
                <a:cs typeface="+mn-cs"/>
              </a:rPr>
              <a:t>, such as radio. In the latter, the proportion of </a:t>
            </a:r>
            <a:r>
              <a:rPr lang="en-CA" sz="1200" b="0" i="0" u="none" strike="noStrike" kern="1200" dirty="0" smtClean="0">
                <a:solidFill>
                  <a:schemeClr val="tx1"/>
                </a:solidFill>
                <a:latin typeface="+mn-lt"/>
                <a:ea typeface="+mn-ea"/>
                <a:cs typeface="+mn-cs"/>
                <a:hlinkClick r:id="rId9" tooltip="Power (physics)"/>
              </a:rPr>
              <a:t>energy</a:t>
            </a:r>
            <a:r>
              <a:rPr lang="en-CA" sz="1200" b="0" i="0" kern="1200" dirty="0" smtClean="0">
                <a:solidFill>
                  <a:schemeClr val="tx1"/>
                </a:solidFill>
                <a:latin typeface="+mn-lt"/>
                <a:ea typeface="+mn-ea"/>
                <a:cs typeface="+mn-cs"/>
              </a:rPr>
              <a:t> received becomes critical only if it is too low for the signal to be distinguished from the background </a:t>
            </a:r>
            <a:r>
              <a:rPr lang="en-CA" sz="1200" b="0" i="0" u="none" strike="noStrike" kern="1200" dirty="0" smtClean="0">
                <a:solidFill>
                  <a:schemeClr val="tx1"/>
                </a:solidFill>
                <a:latin typeface="+mn-lt"/>
                <a:ea typeface="+mn-ea"/>
                <a:cs typeface="+mn-cs"/>
                <a:hlinkClick r:id="rId10" tooltip="Signal to noise ratio"/>
              </a:rPr>
              <a:t>noise</a:t>
            </a:r>
            <a:r>
              <a:rPr lang="en-CA" sz="1200" b="0" i="0" kern="1200" dirty="0" smtClean="0">
                <a:solidFill>
                  <a:schemeClr val="tx1"/>
                </a:solidFill>
                <a:latin typeface="+mn-lt"/>
                <a:ea typeface="+mn-ea"/>
                <a:cs typeface="+mn-cs"/>
              </a:rPr>
              <a:t>. With wireless power, efficiency is a more significant parameter, enough energy sent out by the transmitter must arrive at the receiver or receivers to make the system economic.</a:t>
            </a:r>
          </a:p>
          <a:p>
            <a:r>
              <a:rPr lang="en-CA" sz="1200" b="0" i="0" kern="1200" dirty="0" smtClean="0">
                <a:solidFill>
                  <a:schemeClr val="tx1"/>
                </a:solidFill>
                <a:latin typeface="+mn-lt"/>
                <a:ea typeface="+mn-ea"/>
                <a:cs typeface="+mn-cs"/>
              </a:rPr>
              <a:t>The most common form of wireless power transmission is carried out using </a:t>
            </a:r>
            <a:r>
              <a:rPr lang="en-CA" sz="1200" b="0" i="0" u="none" strike="noStrike" kern="1200" dirty="0" smtClean="0">
                <a:solidFill>
                  <a:schemeClr val="tx1"/>
                </a:solidFill>
                <a:latin typeface="+mn-lt"/>
                <a:ea typeface="+mn-ea"/>
                <a:cs typeface="+mn-cs"/>
                <a:hlinkClick r:id="rId11" tooltip="Inductive coupling"/>
              </a:rPr>
              <a:t>direct induction</a:t>
            </a:r>
            <a:r>
              <a:rPr lang="en-CA" sz="1200" b="0" i="0" kern="1200" dirty="0" smtClean="0">
                <a:solidFill>
                  <a:schemeClr val="tx1"/>
                </a:solidFill>
                <a:latin typeface="+mn-lt"/>
                <a:ea typeface="+mn-ea"/>
                <a:cs typeface="+mn-cs"/>
              </a:rPr>
              <a:t> followed by </a:t>
            </a:r>
            <a:r>
              <a:rPr lang="en-CA" sz="1200" b="0" i="0" u="none" strike="noStrike" kern="1200" dirty="0" smtClean="0">
                <a:solidFill>
                  <a:schemeClr val="tx1"/>
                </a:solidFill>
                <a:latin typeface="+mn-lt"/>
                <a:ea typeface="+mn-ea"/>
                <a:cs typeface="+mn-cs"/>
                <a:hlinkClick r:id="rId12" tooltip="Resonant inductive coupling"/>
              </a:rPr>
              <a:t>resonant magnetic induction</a:t>
            </a:r>
            <a:r>
              <a:rPr lang="en-CA" sz="1200" b="0" i="0" kern="1200" dirty="0" smtClean="0">
                <a:solidFill>
                  <a:schemeClr val="tx1"/>
                </a:solidFill>
                <a:latin typeface="+mn-lt"/>
                <a:ea typeface="+mn-ea"/>
                <a:cs typeface="+mn-cs"/>
              </a:rPr>
              <a:t>. Other methods under consideration are </a:t>
            </a:r>
            <a:r>
              <a:rPr lang="en-CA" sz="1200" b="0" i="0" u="none" strike="noStrike" kern="1200" dirty="0" smtClean="0">
                <a:solidFill>
                  <a:schemeClr val="tx1"/>
                </a:solidFill>
                <a:latin typeface="+mn-lt"/>
                <a:ea typeface="+mn-ea"/>
                <a:cs typeface="+mn-cs"/>
                <a:hlinkClick r:id="rId13" tooltip="Electromagnetic radiation"/>
              </a:rPr>
              <a:t>electromagnetic radiation</a:t>
            </a:r>
            <a:r>
              <a:rPr lang="en-CA" sz="1200" b="0" i="0" kern="1200" dirty="0" smtClean="0">
                <a:solidFill>
                  <a:schemeClr val="tx1"/>
                </a:solidFill>
                <a:latin typeface="+mn-lt"/>
                <a:ea typeface="+mn-ea"/>
                <a:cs typeface="+mn-cs"/>
              </a:rPr>
              <a:t> in the form of </a:t>
            </a:r>
            <a:r>
              <a:rPr lang="en-CA" sz="1200" b="0" i="0" u="none" strike="noStrike" kern="1200" dirty="0" smtClean="0">
                <a:solidFill>
                  <a:schemeClr val="tx1"/>
                </a:solidFill>
                <a:latin typeface="+mn-lt"/>
                <a:ea typeface="+mn-ea"/>
                <a:cs typeface="+mn-cs"/>
                <a:hlinkClick r:id="rId14" tooltip="Microwave power transmission"/>
              </a:rPr>
              <a:t>microwaves</a:t>
            </a:r>
            <a:r>
              <a:rPr lang="en-CA" sz="1200" b="0" i="0" kern="1200" dirty="0" smtClean="0">
                <a:solidFill>
                  <a:schemeClr val="tx1"/>
                </a:solidFill>
                <a:latin typeface="+mn-lt"/>
                <a:ea typeface="+mn-ea"/>
                <a:cs typeface="+mn-cs"/>
              </a:rPr>
              <a:t> or </a:t>
            </a:r>
            <a:r>
              <a:rPr lang="en-CA" sz="1200" b="0" i="0" u="none" strike="noStrike" kern="1200" dirty="0" smtClean="0">
                <a:solidFill>
                  <a:schemeClr val="tx1"/>
                </a:solidFill>
                <a:latin typeface="+mn-lt"/>
                <a:ea typeface="+mn-ea"/>
                <a:cs typeface="+mn-cs"/>
                <a:hlinkClick r:id="rId15" tooltip="Beam-powered propulsion"/>
              </a:rPr>
              <a:t>lasers</a:t>
            </a:r>
            <a:r>
              <a:rPr lang="en-CA" sz="1200" b="0" i="0" u="none" strike="noStrike" kern="1200" baseline="30000" dirty="0" smtClean="0">
                <a:solidFill>
                  <a:schemeClr val="tx1"/>
                </a:solidFill>
                <a:latin typeface="+mn-lt"/>
                <a:ea typeface="+mn-ea"/>
                <a:cs typeface="+mn-cs"/>
                <a:hlinkClick r:id="rId16"/>
              </a:rPr>
              <a:t>[1]</a:t>
            </a:r>
            <a:r>
              <a:rPr lang="en-CA" sz="1200" b="0" i="0" kern="1200" dirty="0" smtClean="0">
                <a:solidFill>
                  <a:schemeClr val="tx1"/>
                </a:solidFill>
                <a:latin typeface="+mn-lt"/>
                <a:ea typeface="+mn-ea"/>
                <a:cs typeface="+mn-cs"/>
              </a:rPr>
              <a:t> and </a:t>
            </a:r>
            <a:r>
              <a:rPr lang="en-CA" sz="1200" b="0" i="0" u="none" strike="noStrike" kern="1200" dirty="0" smtClean="0">
                <a:solidFill>
                  <a:schemeClr val="tx1"/>
                </a:solidFill>
                <a:latin typeface="+mn-lt"/>
                <a:ea typeface="+mn-ea"/>
                <a:cs typeface="+mn-cs"/>
                <a:hlinkClick r:id="rId17" tooltip="Electrical conduction"/>
              </a:rPr>
              <a:t>electrical conduction</a:t>
            </a:r>
            <a:r>
              <a:rPr lang="en-CA" sz="1200" b="0" i="0" kern="1200" dirty="0" smtClean="0">
                <a:solidFill>
                  <a:schemeClr val="tx1"/>
                </a:solidFill>
                <a:latin typeface="+mn-lt"/>
                <a:ea typeface="+mn-ea"/>
                <a:cs typeface="+mn-cs"/>
              </a:rPr>
              <a:t> through natural media.</a:t>
            </a:r>
            <a:r>
              <a:rPr lang="en-CA" sz="1200" b="0" i="0" u="none" strike="noStrike" kern="1200" baseline="30000" dirty="0" smtClean="0">
                <a:solidFill>
                  <a:schemeClr val="tx1"/>
                </a:solidFill>
                <a:latin typeface="+mn-lt"/>
                <a:ea typeface="+mn-ea"/>
                <a:cs typeface="+mn-cs"/>
                <a:hlinkClick r:id="rId16"/>
              </a:rPr>
              <a:t>[2]</a:t>
            </a:r>
            <a:endParaRPr lang="en-CA" sz="1200" b="0" i="0" kern="1200" dirty="0" smtClean="0">
              <a:solidFill>
                <a:schemeClr val="tx1"/>
              </a:solidFill>
              <a:latin typeface="+mn-lt"/>
              <a:ea typeface="+mn-ea"/>
              <a:cs typeface="+mn-cs"/>
            </a:endParaRPr>
          </a:p>
          <a:p>
            <a:r>
              <a:rPr lang="en-CA" sz="1200" b="0" i="0" kern="1200" dirty="0" smtClean="0">
                <a:solidFill>
                  <a:schemeClr val="tx1"/>
                </a:solidFill>
                <a:latin typeface="+mn-lt"/>
                <a:ea typeface="+mn-ea"/>
                <a:cs typeface="+mn-cs"/>
              </a:rPr>
              <a:t>Wireless power is used in electric toothbrushes, RFID tags, medical implants and some vehicles, including maglev trains</a:t>
            </a:r>
          </a:p>
          <a:p>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See pp 25-26 of Reforming the Energy Vision (NYC plan)</a:t>
            </a:r>
          </a:p>
          <a:p>
            <a:endParaRPr lang="en-CA" dirty="0" smtClean="0"/>
          </a:p>
          <a:p>
            <a:r>
              <a:rPr lang="en-CA" dirty="0" smtClean="0"/>
              <a:t>The incumbent utilities already possess the particular and unique resources needed to </a:t>
            </a:r>
          </a:p>
          <a:p>
            <a:r>
              <a:rPr lang="en-CA" dirty="0" smtClean="0"/>
              <a:t>transform the grid and realize the REV vision. They can begin investigating and planning </a:t>
            </a:r>
          </a:p>
          <a:p>
            <a:r>
              <a:rPr lang="en-CA" dirty="0" smtClean="0"/>
              <a:t>immediately, and can most efficiently design and construct upgrades to existing distribution </a:t>
            </a:r>
          </a:p>
          <a:p>
            <a:r>
              <a:rPr lang="en-CA" dirty="0" smtClean="0"/>
              <a:t>systems. In many instances, the upgrades needed to facilitate two-way power flows, automated </a:t>
            </a:r>
          </a:p>
          <a:p>
            <a:r>
              <a:rPr lang="en-CA" dirty="0" smtClean="0"/>
              <a:t>controls, instantaneous communications and dynamic management of energy sources and loads </a:t>
            </a:r>
          </a:p>
          <a:p>
            <a:r>
              <a:rPr lang="en-CA" dirty="0" smtClean="0"/>
              <a:t>can and will be designed and engineered to work with existing facilities. The incumbent utilities </a:t>
            </a:r>
          </a:p>
          <a:p>
            <a:r>
              <a:rPr lang="en-CA" dirty="0" smtClean="0"/>
              <a:t>are best positioned to carry out this work. Their existing resources and capabilities, including an </a:t>
            </a:r>
          </a:p>
          <a:p>
            <a:r>
              <a:rPr lang="en-CA" dirty="0" smtClean="0"/>
              <a:t>experienced and specialized workforce, will be critical to an informed and efficient rebuilding of </a:t>
            </a:r>
          </a:p>
          <a:p>
            <a:r>
              <a:rPr lang="en-CA" dirty="0" smtClean="0"/>
              <a:t>the electric grid.</a:t>
            </a:r>
          </a:p>
          <a:p>
            <a:endParaRPr lang="en-CA" dirty="0" smtClean="0"/>
          </a:p>
          <a:p>
            <a:r>
              <a:rPr lang="en-CA" dirty="0" smtClean="0"/>
              <a:t>In taking on the role of DSPP, the distribution utility expands its function from being a </a:t>
            </a:r>
          </a:p>
          <a:p>
            <a:r>
              <a:rPr lang="en-CA" dirty="0" smtClean="0"/>
              <a:t>physical conduit for delivery of electricity, to also being a transactional platform for a </a:t>
            </a:r>
          </a:p>
          <a:p>
            <a:r>
              <a:rPr lang="en-CA" dirty="0" smtClean="0"/>
              <a:t>distribution-level market. The relationship between utilities and regulators has long been shaped </a:t>
            </a:r>
          </a:p>
          <a:p>
            <a:r>
              <a:rPr lang="en-CA" dirty="0" smtClean="0"/>
              <a:t>by the fact that physical delivery of electricity across a service territory has been a natural </a:t>
            </a:r>
          </a:p>
          <a:p>
            <a:r>
              <a:rPr lang="en-CA" dirty="0" smtClean="0"/>
              <a:t>monopoly. The introduction of widespread distributed resources can be perceived as challenging </a:t>
            </a:r>
          </a:p>
          <a:p>
            <a:r>
              <a:rPr lang="en-CA" dirty="0" smtClean="0"/>
              <a:t>the natural monopoly model of utilities. But even if the sources of power are distributed, the </a:t>
            </a:r>
          </a:p>
          <a:p>
            <a:r>
              <a:rPr lang="en-CA" dirty="0" smtClean="0"/>
              <a:t>need for a single entity to be responsible for reliability of the overall system remains. The REV </a:t>
            </a:r>
          </a:p>
          <a:p>
            <a:r>
              <a:rPr lang="en-CA" dirty="0" smtClean="0"/>
              <a:t>vision does not eliminate the natural monopoly of the distribution system operator; rather the </a:t>
            </a:r>
          </a:p>
          <a:p>
            <a:r>
              <a:rPr lang="en-CA" dirty="0" smtClean="0"/>
              <a:t>locus of the natural monopoly is shifted from sheer physical delivery to management of a </a:t>
            </a:r>
          </a:p>
          <a:p>
            <a:r>
              <a:rPr lang="en-CA" dirty="0" smtClean="0"/>
              <a:t>complex system of inputs and outputs while maintaining reliability.</a:t>
            </a:r>
          </a:p>
          <a:p>
            <a:endParaRPr lang="en-CA" dirty="0" smtClean="0"/>
          </a:p>
          <a:p>
            <a:r>
              <a:rPr lang="en-CA" dirty="0" smtClean="0"/>
              <a:t>Pp28-30</a:t>
            </a:r>
          </a:p>
          <a:p>
            <a:r>
              <a:rPr lang="en-CA" sz="1200" kern="1200" baseline="0" dirty="0" smtClean="0">
                <a:solidFill>
                  <a:schemeClr val="tx1"/>
                </a:solidFill>
                <a:latin typeface="+mn-lt"/>
                <a:ea typeface="+mn-ea"/>
                <a:cs typeface="+mn-cs"/>
              </a:rPr>
              <a:t>Although </a:t>
            </a:r>
            <a:r>
              <a:rPr lang="en-CA" sz="1200" kern="1200" baseline="0" dirty="0" err="1" smtClean="0">
                <a:solidFill>
                  <a:schemeClr val="tx1"/>
                </a:solidFill>
                <a:latin typeface="+mn-lt"/>
                <a:ea typeface="+mn-ea"/>
                <a:cs typeface="+mn-cs"/>
              </a:rPr>
              <a:t>microgrids</a:t>
            </a:r>
            <a:r>
              <a:rPr lang="en-CA" sz="1200" kern="1200" baseline="0" dirty="0" smtClean="0">
                <a:solidFill>
                  <a:schemeClr val="tx1"/>
                </a:solidFill>
                <a:latin typeface="+mn-lt"/>
                <a:ea typeface="+mn-ea"/>
                <a:cs typeface="+mn-cs"/>
              </a:rPr>
              <a:t> are only one form of DER, they warrant separate discussion here because there are several regulatory issues unique to </a:t>
            </a:r>
            <a:r>
              <a:rPr lang="en-CA" sz="1200" kern="1200" baseline="0" dirty="0" err="1" smtClean="0">
                <a:solidFill>
                  <a:schemeClr val="tx1"/>
                </a:solidFill>
                <a:latin typeface="+mn-lt"/>
                <a:ea typeface="+mn-ea"/>
                <a:cs typeface="+mn-cs"/>
              </a:rPr>
              <a:t>microgrids</a:t>
            </a:r>
            <a:r>
              <a:rPr lang="en-CA" sz="1200" kern="1200" baseline="0" dirty="0" smtClean="0">
                <a:solidFill>
                  <a:schemeClr val="tx1"/>
                </a:solidFill>
                <a:latin typeface="+mn-lt"/>
                <a:ea typeface="+mn-ea"/>
                <a:cs typeface="+mn-cs"/>
              </a:rPr>
              <a:t> that must be addressed. Tariffs for utility backup service need to be analyzed for their application in a multi-customer or campus setting; standards for interconnection need a similar analysis. Also, regulatory uncertainties are created where one person within a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sells power to another, where existing utility lines within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are used, and where the lines of a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cross public rights-of-way. </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If interconnecting at the distribution level, an interconnection agreement must be made between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facility and the local distribution utility. Distributed resources including </a:t>
            </a:r>
            <a:r>
              <a:rPr lang="en-CA" sz="1200" kern="1200" baseline="0" dirty="0" err="1" smtClean="0">
                <a:solidFill>
                  <a:schemeClr val="tx1"/>
                </a:solidFill>
                <a:latin typeface="+mn-lt"/>
                <a:ea typeface="+mn-ea"/>
                <a:cs typeface="+mn-cs"/>
              </a:rPr>
              <a:t>microgrids</a:t>
            </a:r>
            <a:r>
              <a:rPr lang="en-CA" sz="1200" kern="1200" baseline="0" dirty="0" smtClean="0">
                <a:solidFill>
                  <a:schemeClr val="tx1"/>
                </a:solidFill>
                <a:latin typeface="+mn-lt"/>
                <a:ea typeface="+mn-ea"/>
                <a:cs typeface="+mn-cs"/>
              </a:rPr>
              <a:t> must meet the technical requirements that allow for parallel operation with the utility system. During a utility grid outage,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can intentionally island itself to maintain critical loads. In such a configuration, equipment must be employed to ensure the safe and appropriate disconnection of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from the rest of the grid. It is critical that the islanding is intentional as it ensures that the surrounding grid will not be unintentionally energized (</a:t>
            </a:r>
            <a:r>
              <a:rPr lang="en-CA" sz="1200" kern="1200" baseline="0" dirty="0" err="1" smtClean="0">
                <a:solidFill>
                  <a:schemeClr val="tx1"/>
                </a:solidFill>
                <a:latin typeface="+mn-lt"/>
                <a:ea typeface="+mn-ea"/>
                <a:cs typeface="+mn-cs"/>
              </a:rPr>
              <a:t>backfed</a:t>
            </a:r>
            <a:r>
              <a:rPr lang="en-CA" sz="1200" kern="1200" baseline="0" dirty="0" smtClean="0">
                <a:solidFill>
                  <a:schemeClr val="tx1"/>
                </a:solidFill>
                <a:latin typeface="+mn-lt"/>
                <a:ea typeface="+mn-ea"/>
                <a:cs typeface="+mn-cs"/>
              </a:rPr>
              <a:t>) by the energy resources contained with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Isolating from the grid to provide service in the event of widespread outages can be a considerable benefit for customers. In addition to ensuring safe operations, reliability and resiliency concerns must also be addressed. Infrastructure must be employed within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to ensure good power quality, such as generation and load management (balancing) systems, and black start capability, which ensures that the </a:t>
            </a:r>
            <a:r>
              <a:rPr lang="en-CA" sz="1200" kern="1200" baseline="0" dirty="0" err="1" smtClean="0">
                <a:solidFill>
                  <a:schemeClr val="tx1"/>
                </a:solidFill>
                <a:latin typeface="+mn-lt"/>
                <a:ea typeface="+mn-ea"/>
                <a:cs typeface="+mn-cs"/>
              </a:rPr>
              <a:t>microgrid</a:t>
            </a:r>
            <a:r>
              <a:rPr lang="en-CA" sz="1200" kern="1200" baseline="0" dirty="0" smtClean="0">
                <a:solidFill>
                  <a:schemeClr val="tx1"/>
                </a:solidFill>
                <a:latin typeface="+mn-lt"/>
                <a:ea typeface="+mn-ea"/>
                <a:cs typeface="+mn-cs"/>
              </a:rPr>
              <a:t> can come online in the event of a utility grid outage. </a:t>
            </a:r>
            <a:endParaRPr lang="en-CA" dirty="0" smtClean="0"/>
          </a:p>
          <a:p>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10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“Renewable energy resources can be used for power generation as stand alone or isolated system but their benefits are significantly enhanced when they are integrated into electric utility system. With greater use of smart grid enabling technologies, higher degrees and rates of penetration can be accommodated.” (</a:t>
            </a:r>
            <a:r>
              <a:rPr lang="en-CA" sz="1200" kern="1200" baseline="0" dirty="0" err="1" smtClean="0">
                <a:solidFill>
                  <a:schemeClr val="tx1"/>
                </a:solidFill>
                <a:latin typeface="+mn-lt"/>
                <a:ea typeface="+mn-ea"/>
                <a:cs typeface="+mn-cs"/>
              </a:rPr>
              <a:t>Ellabban</a:t>
            </a:r>
            <a:r>
              <a:rPr lang="en-CA" sz="1200" kern="1200" baseline="0" dirty="0" smtClean="0">
                <a:solidFill>
                  <a:schemeClr val="tx1"/>
                </a:solidFill>
                <a:latin typeface="+mn-lt"/>
                <a:ea typeface="+mn-ea"/>
                <a:cs typeface="+mn-cs"/>
              </a:rPr>
              <a:t>, 2014)</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Local Distribution Companies</a:t>
            </a:r>
            <a:endParaRPr lang="en-CA" dirty="0"/>
          </a:p>
        </p:txBody>
      </p:sp>
      <p:sp>
        <p:nvSpPr>
          <p:cNvPr id="4" name="Slide Number Placeholder 3"/>
          <p:cNvSpPr>
            <a:spLocks noGrp="1"/>
          </p:cNvSpPr>
          <p:nvPr>
            <p:ph type="sldNum" sz="quarter" idx="10"/>
          </p:nvPr>
        </p:nvSpPr>
        <p:spPr/>
        <p:txBody>
          <a:bodyPr/>
          <a:lstStyle/>
          <a:p>
            <a:fld id="{749D620B-7B64-4184-A829-AB361AF4A280}" type="slidenum">
              <a:rPr lang="en-CA" smtClean="0"/>
              <a:pPr/>
              <a:t>11</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A61C18-C931-4FFF-9BA8-E252723422B0}"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C91B93-E4EC-4B24-B099-5A07E5F9EA32}"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C91B93-E4EC-4B24-B099-5A07E5F9EA32}"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7C91B93-E4EC-4B24-B099-5A07E5F9EA32}"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25FB2-89B9-4BA9-B970-E7167AB06908}" type="datetimeFigureOut">
              <a:rPr lang="en-US" smtClean="0"/>
              <a:pPr/>
              <a:t>2014-11-30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368A6AC-51EC-422A-A76D-27FCA46671BD}"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25FB2-89B9-4BA9-B970-E7167AB06908}" type="datetimeFigureOut">
              <a:rPr lang="en-US" smtClean="0"/>
              <a:pPr/>
              <a:t>2014-11-30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8A6AC-51EC-422A-A76D-27FCA46671BD}"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 Id="rId3"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hyperlink" Target="http://www.davidsuzuki.org/blogs/science-matters/2014/11/the-movement-for-environmental-rights-is-building/" TargetMode="External"/><Relationship Id="rId4" Type="http://schemas.openxmlformats.org/officeDocument/2006/relationships/image" Target="../media/image20.wmf"/><Relationship Id="rId1" Type="http://schemas.openxmlformats.org/officeDocument/2006/relationships/slideLayout" Target="../slideLayouts/slideLayout6.xml"/><Relationship Id="rId2" Type="http://schemas.openxmlformats.org/officeDocument/2006/relationships/hyperlink" Target="http://www.parl.gc.ca/LegisInfo/BillDetails.aspx?Language=E&amp;Mode=1&amp;billId=672965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 Id="rId3"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hyperlink" Target="http://www.vox.com/2014/11/12/7204541/us-china-climate-win" TargetMode="External"/><Relationship Id="rId4" Type="http://schemas.openxmlformats.org/officeDocument/2006/relationships/image" Target="../media/image4.jpeg"/><Relationship Id="rId5" Type="http://schemas.openxmlformats.org/officeDocument/2006/relationships/hyperlink" Target="http://www.nytimes.com/2014/10/24/world/europe/european-leaders-agree-on-targets-to-fight-climate-change-.html?_r=0" TargetMode="External"/><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wmf"/><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wmf"/><Relationship Id="rId10" Type="http://schemas.openxmlformats.org/officeDocument/2006/relationships/image" Target="../media/image14.wmf"/><Relationship Id="rId11"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472" y="4533920"/>
            <a:ext cx="8215370" cy="823906"/>
          </a:xfrm>
        </p:spPr>
        <p:txBody>
          <a:bodyPr>
            <a:normAutofit/>
          </a:bodyPr>
          <a:lstStyle/>
          <a:p>
            <a:r>
              <a:rPr lang="en-CA" sz="3600" b="1" dirty="0" smtClean="0">
                <a:solidFill>
                  <a:schemeClr val="tx1"/>
                </a:solidFill>
              </a:rPr>
              <a:t>Implementation: How will we get there?</a:t>
            </a:r>
          </a:p>
          <a:p>
            <a:endParaRPr lang="en-CA" sz="3600" b="1" dirty="0" smtClean="0">
              <a:solidFill>
                <a:schemeClr val="tx1"/>
              </a:solidFill>
            </a:endParaRPr>
          </a:p>
          <a:p>
            <a:endParaRPr lang="en-CA" sz="3600" b="1" dirty="0" smtClean="0">
              <a:solidFill>
                <a:schemeClr val="tx1"/>
              </a:solidFill>
            </a:endParaRPr>
          </a:p>
          <a:p>
            <a:endParaRPr lang="en-CA" sz="3600" b="1" dirty="0">
              <a:solidFill>
                <a:schemeClr val="tx1"/>
              </a:solidFill>
            </a:endParaRPr>
          </a:p>
        </p:txBody>
      </p:sp>
      <p:pic>
        <p:nvPicPr>
          <p:cNvPr id="1027" name="Picture 3" descr="C:\Users\Debbie\AppData\Local\Microsoft\Windows\Temporary Internet Files\Content.IE5\0TJ9UB2L\MC900048773[1].wmf"/>
          <p:cNvPicPr>
            <a:picLocks noChangeAspect="1" noChangeArrowheads="1"/>
          </p:cNvPicPr>
          <p:nvPr/>
        </p:nvPicPr>
        <p:blipFill>
          <a:blip r:embed="rId2"/>
          <a:srcRect/>
          <a:stretch>
            <a:fillRect/>
          </a:stretch>
        </p:blipFill>
        <p:spPr bwMode="auto">
          <a:xfrm>
            <a:off x="3143240" y="2643182"/>
            <a:ext cx="1633118" cy="1818742"/>
          </a:xfrm>
          <a:prstGeom prst="rect">
            <a:avLst/>
          </a:prstGeom>
          <a:noFill/>
        </p:spPr>
      </p:pic>
      <p:sp>
        <p:nvSpPr>
          <p:cNvPr id="7" name="Cloud Callout 6"/>
          <p:cNvSpPr/>
          <p:nvPr/>
        </p:nvSpPr>
        <p:spPr>
          <a:xfrm>
            <a:off x="0" y="571480"/>
            <a:ext cx="8929718" cy="1785950"/>
          </a:xfrm>
          <a:prstGeom prst="cloudCallout">
            <a:avLst>
              <a:gd name="adj1" fmla="val -1728"/>
              <a:gd name="adj2" fmla="val 678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714348" y="785794"/>
            <a:ext cx="7772400" cy="1470025"/>
          </a:xfrm>
        </p:spPr>
        <p:txBody>
          <a:bodyPr>
            <a:normAutofit/>
          </a:bodyPr>
          <a:lstStyle/>
          <a:p>
            <a:r>
              <a:rPr lang="en-CA" sz="3600" dirty="0" smtClean="0"/>
              <a:t>100% </a:t>
            </a:r>
            <a:r>
              <a:rPr lang="en-CA" sz="3600" dirty="0" err="1" smtClean="0"/>
              <a:t>Renewables</a:t>
            </a:r>
            <a:r>
              <a:rPr lang="en-CA" sz="3600" dirty="0" smtClean="0"/>
              <a:t> by 2050: </a:t>
            </a:r>
            <a:br>
              <a:rPr lang="en-CA" sz="3600" dirty="0" smtClean="0"/>
            </a:br>
            <a:r>
              <a:rPr lang="en-CA" sz="3600" dirty="0" smtClean="0"/>
              <a:t>The Future of the Grid</a:t>
            </a:r>
            <a:endParaRPr lang="en-CA" sz="3600" dirty="0"/>
          </a:p>
        </p:txBody>
      </p:sp>
      <p:pic>
        <p:nvPicPr>
          <p:cNvPr id="1031" name="Picture 7" descr="C:\Users\Debbie\AppData\Local\Microsoft\Windows\Temporary Internet Files\Content.IE5\LR8CJCE1\MC900384210[1].wmf"/>
          <p:cNvPicPr>
            <a:picLocks noChangeAspect="1" noChangeArrowheads="1"/>
          </p:cNvPicPr>
          <p:nvPr/>
        </p:nvPicPr>
        <p:blipFill>
          <a:blip r:embed="rId3"/>
          <a:srcRect/>
          <a:stretch>
            <a:fillRect/>
          </a:stretch>
        </p:blipFill>
        <p:spPr bwMode="auto">
          <a:xfrm>
            <a:off x="5643570" y="2500306"/>
            <a:ext cx="1767535" cy="1819656"/>
          </a:xfrm>
          <a:prstGeom prst="rect">
            <a:avLst/>
          </a:prstGeom>
          <a:noFill/>
        </p:spPr>
      </p:pic>
      <p:sp>
        <p:nvSpPr>
          <p:cNvPr id="8" name="Rectangle 7"/>
          <p:cNvSpPr/>
          <p:nvPr/>
        </p:nvSpPr>
        <p:spPr>
          <a:xfrm>
            <a:off x="2214578" y="5514819"/>
            <a:ext cx="4929190" cy="1200329"/>
          </a:xfrm>
          <a:prstGeom prst="rect">
            <a:avLst/>
          </a:prstGeom>
        </p:spPr>
        <p:txBody>
          <a:bodyPr wrap="square">
            <a:spAutoFit/>
          </a:bodyPr>
          <a:lstStyle/>
          <a:p>
            <a:pPr algn="ctr"/>
            <a:r>
              <a:rPr lang="en-CA" dirty="0" smtClean="0"/>
              <a:t>Prof. Deborah de Lange, PhD</a:t>
            </a:r>
          </a:p>
          <a:p>
            <a:pPr algn="ctr"/>
            <a:r>
              <a:rPr lang="en-CA" dirty="0" smtClean="0"/>
              <a:t>Ted Rogers School of Management</a:t>
            </a:r>
          </a:p>
          <a:p>
            <a:pPr algn="ctr"/>
            <a:r>
              <a:rPr lang="en-CA" dirty="0" smtClean="0"/>
              <a:t>Center for Urban Energy</a:t>
            </a:r>
          </a:p>
          <a:p>
            <a:pPr algn="ctr"/>
            <a:r>
              <a:rPr lang="en-CA" dirty="0" smtClean="0"/>
              <a:t>Ryerson University</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274638"/>
            <a:ext cx="9358346" cy="654032"/>
          </a:xfrm>
        </p:spPr>
        <p:txBody>
          <a:bodyPr>
            <a:normAutofit/>
          </a:bodyPr>
          <a:lstStyle/>
          <a:p>
            <a:r>
              <a:rPr lang="en-CA" sz="3600" dirty="0" smtClean="0"/>
              <a:t>Compromise Solution: Distributed Generation</a:t>
            </a:r>
            <a:endParaRPr lang="en-CA" sz="3600" dirty="0"/>
          </a:p>
        </p:txBody>
      </p:sp>
      <p:sp>
        <p:nvSpPr>
          <p:cNvPr id="3" name="Content Placeholder 2"/>
          <p:cNvSpPr>
            <a:spLocks noGrp="1"/>
          </p:cNvSpPr>
          <p:nvPr>
            <p:ph idx="1"/>
          </p:nvPr>
        </p:nvSpPr>
        <p:spPr/>
        <p:txBody>
          <a:bodyPr/>
          <a:lstStyle/>
          <a:p>
            <a:endParaRPr lang="en-CA"/>
          </a:p>
        </p:txBody>
      </p:sp>
      <p:pic>
        <p:nvPicPr>
          <p:cNvPr id="2050" name="Picture 2" descr="http://www.nesea.org/wp-content/uploads/2013/10/smart-grids-diagram1.1.png"/>
          <p:cNvPicPr>
            <a:picLocks noChangeAspect="1" noChangeArrowheads="1"/>
          </p:cNvPicPr>
          <p:nvPr/>
        </p:nvPicPr>
        <p:blipFill>
          <a:blip r:embed="rId3"/>
          <a:srcRect/>
          <a:stretch>
            <a:fillRect/>
          </a:stretch>
        </p:blipFill>
        <p:spPr bwMode="auto">
          <a:xfrm>
            <a:off x="-285783" y="1000108"/>
            <a:ext cx="9572691" cy="5638795"/>
          </a:xfrm>
          <a:prstGeom prst="rect">
            <a:avLst/>
          </a:prstGeom>
          <a:noFill/>
        </p:spPr>
      </p:pic>
      <p:sp>
        <p:nvSpPr>
          <p:cNvPr id="5" name="TextBox 4"/>
          <p:cNvSpPr txBox="1"/>
          <p:nvPr/>
        </p:nvSpPr>
        <p:spPr>
          <a:xfrm rot="20212427">
            <a:off x="6936402" y="5949277"/>
            <a:ext cx="1632242" cy="369332"/>
          </a:xfrm>
          <a:prstGeom prst="rect">
            <a:avLst/>
          </a:prstGeom>
          <a:noFill/>
          <a:ln>
            <a:solidFill>
              <a:schemeClr val="accent2"/>
            </a:solidFill>
          </a:ln>
        </p:spPr>
        <p:txBody>
          <a:bodyPr wrap="none" rtlCol="0">
            <a:spAutoFit/>
          </a:bodyPr>
          <a:lstStyle/>
          <a:p>
            <a:r>
              <a:rPr lang="en-CA" dirty="0" smtClean="0">
                <a:solidFill>
                  <a:srgbClr val="C00000"/>
                </a:solidFill>
              </a:rPr>
              <a:t>Energy Security</a:t>
            </a:r>
            <a:endParaRPr lang="en-CA" dirty="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642942"/>
          </a:xfrm>
        </p:spPr>
        <p:txBody>
          <a:bodyPr>
            <a:normAutofit fontScale="90000"/>
          </a:bodyPr>
          <a:lstStyle/>
          <a:p>
            <a:r>
              <a:rPr lang="en-CA" b="1" dirty="0" smtClean="0">
                <a:solidFill>
                  <a:schemeClr val="tx2"/>
                </a:solidFill>
              </a:rPr>
              <a:t>LDCs </a:t>
            </a:r>
            <a:endParaRPr lang="en-CA" b="1" dirty="0">
              <a:solidFill>
                <a:schemeClr val="tx2"/>
              </a:solidFill>
            </a:endParaRPr>
          </a:p>
        </p:txBody>
      </p:sp>
      <p:sp>
        <p:nvSpPr>
          <p:cNvPr id="3" name="Content Placeholder 2"/>
          <p:cNvSpPr>
            <a:spLocks noGrp="1"/>
          </p:cNvSpPr>
          <p:nvPr>
            <p:ph idx="1"/>
          </p:nvPr>
        </p:nvSpPr>
        <p:spPr>
          <a:xfrm>
            <a:off x="214282" y="785794"/>
            <a:ext cx="8715436" cy="6500858"/>
          </a:xfrm>
        </p:spPr>
        <p:txBody>
          <a:bodyPr>
            <a:normAutofit fontScale="70000" lnSpcReduction="20000"/>
          </a:bodyPr>
          <a:lstStyle/>
          <a:p>
            <a:r>
              <a:rPr lang="en-CA" dirty="0" smtClean="0"/>
              <a:t>First, there is no threat to LDCs in terms of their future existence. </a:t>
            </a:r>
          </a:p>
          <a:p>
            <a:pPr lvl="1">
              <a:buFont typeface="Wingdings" pitchFamily="2" charset="2"/>
              <a:buChar char="Ø"/>
            </a:pPr>
            <a:r>
              <a:rPr lang="en-CA" dirty="0" smtClean="0"/>
              <a:t> </a:t>
            </a:r>
            <a:r>
              <a:rPr lang="en-CA" b="1" u="sng" dirty="0" smtClean="0"/>
              <a:t>NO plan on this planet</a:t>
            </a:r>
            <a:r>
              <a:rPr lang="en-CA" u="sng" dirty="0" smtClean="0"/>
              <a:t> </a:t>
            </a:r>
            <a:r>
              <a:rPr lang="en-CA" dirty="0" smtClean="0"/>
              <a:t>eliminates the requirement for a grid connected system. </a:t>
            </a:r>
          </a:p>
          <a:p>
            <a:pPr lvl="1">
              <a:buFont typeface="Wingdings" pitchFamily="2" charset="2"/>
              <a:buChar char="Ø"/>
            </a:pPr>
            <a:r>
              <a:rPr lang="en-CA" b="1" u="sng" dirty="0" smtClean="0"/>
              <a:t>The main problem is that we don’t have a Canadian plan.</a:t>
            </a:r>
          </a:p>
          <a:p>
            <a:pPr>
              <a:buNone/>
            </a:pPr>
            <a:endParaRPr lang="en-CA" dirty="0" smtClean="0"/>
          </a:p>
          <a:p>
            <a:r>
              <a:rPr lang="en-CA" dirty="0" smtClean="0"/>
              <a:t>A higher likelihood is that</a:t>
            </a:r>
            <a:r>
              <a:rPr lang="en-CA" u="sng" dirty="0" smtClean="0"/>
              <a:t> more grid connections will be required </a:t>
            </a:r>
            <a:r>
              <a:rPr lang="en-CA" dirty="0" smtClean="0"/>
              <a:t>especially given the preference for a terrestrial and distributed rather than a spaced-based system. </a:t>
            </a:r>
          </a:p>
          <a:p>
            <a:pPr lvl="1">
              <a:buFont typeface="Wingdings" pitchFamily="2" charset="2"/>
              <a:buChar char="Ø"/>
            </a:pPr>
            <a:r>
              <a:rPr lang="en-CA" dirty="0" smtClean="0"/>
              <a:t>Renewable energy can be stored and shared widely via a super grid.</a:t>
            </a:r>
          </a:p>
          <a:p>
            <a:pPr>
              <a:buNone/>
            </a:pPr>
            <a:endParaRPr lang="en-CA" dirty="0" smtClean="0"/>
          </a:p>
          <a:p>
            <a:r>
              <a:rPr lang="en-CA" dirty="0" smtClean="0"/>
              <a:t>Even with DG, LDCs will have functions, but their focus and activities will change.</a:t>
            </a:r>
            <a:endParaRPr lang="en-CA" sz="3100" dirty="0" smtClean="0"/>
          </a:p>
          <a:p>
            <a:pPr lvl="2">
              <a:buFont typeface="Wingdings" pitchFamily="2" charset="2"/>
              <a:buChar char="Ø"/>
            </a:pPr>
            <a:r>
              <a:rPr lang="en-CA" sz="3100" dirty="0" smtClean="0"/>
              <a:t> </a:t>
            </a:r>
            <a:r>
              <a:rPr lang="en-CA" sz="2900" dirty="0" smtClean="0"/>
              <a:t>Maintenance of local micro-grids and community renewable generation, tracking local energy supply and demand, initiating energy trading, oversight of local systems’ stability and coordination with the larger grid</a:t>
            </a:r>
          </a:p>
          <a:p>
            <a:pPr lvl="2">
              <a:buFont typeface="Wingdings" pitchFamily="2" charset="2"/>
              <a:buChar char="Ø"/>
            </a:pPr>
            <a:r>
              <a:rPr lang="en-CA" sz="2900" dirty="0" smtClean="0"/>
              <a:t>More sophisticated and more varied functions incorporating clean energy systems offering </a:t>
            </a:r>
            <a:r>
              <a:rPr lang="en-CA" sz="2900" u="sng" dirty="0" smtClean="0"/>
              <a:t>more interesting and safer jobs</a:t>
            </a:r>
            <a:r>
              <a:rPr lang="en-CA" sz="2900" dirty="0" smtClean="0"/>
              <a:t>.</a:t>
            </a:r>
          </a:p>
          <a:p>
            <a:pPr>
              <a:buNone/>
            </a:pPr>
            <a:endParaRPr lang="en-CA" sz="2300" dirty="0" smtClean="0"/>
          </a:p>
          <a:p>
            <a:pPr algn="ctr">
              <a:buNone/>
            </a:pPr>
            <a:r>
              <a:rPr lang="en-CA" sz="4000" b="1" dirty="0" smtClean="0">
                <a:solidFill>
                  <a:schemeClr val="tx2"/>
                </a:solidFill>
              </a:rPr>
              <a:t>DG is not a threat, it is an opportunity to become better.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989034"/>
          </a:xfrm>
        </p:spPr>
        <p:txBody>
          <a:bodyPr>
            <a:normAutofit/>
          </a:bodyPr>
          <a:lstStyle/>
          <a:p>
            <a:r>
              <a:rPr lang="en-CA" dirty="0" smtClean="0">
                <a:solidFill>
                  <a:srgbClr val="C00000"/>
                </a:solidFill>
              </a:rPr>
              <a:t>A Vision for a Future Transition</a:t>
            </a:r>
            <a:endParaRPr lang="en-CA" dirty="0">
              <a:solidFill>
                <a:srgbClr val="C00000"/>
              </a:solidFill>
            </a:endParaRPr>
          </a:p>
        </p:txBody>
      </p:sp>
      <p:sp>
        <p:nvSpPr>
          <p:cNvPr id="3" name="Content Placeholder 2"/>
          <p:cNvSpPr>
            <a:spLocks noGrp="1"/>
          </p:cNvSpPr>
          <p:nvPr>
            <p:ph idx="1"/>
          </p:nvPr>
        </p:nvSpPr>
        <p:spPr>
          <a:xfrm>
            <a:off x="457200" y="1857365"/>
            <a:ext cx="8229600" cy="4643470"/>
          </a:xfrm>
        </p:spPr>
        <p:txBody>
          <a:bodyPr/>
          <a:lstStyle/>
          <a:p>
            <a:r>
              <a:rPr lang="en-CA" dirty="0" smtClean="0"/>
              <a:t>We need a </a:t>
            </a:r>
            <a:r>
              <a:rPr lang="en-CA" i="1" dirty="0" smtClean="0">
                <a:solidFill>
                  <a:srgbClr val="FF0000"/>
                </a:solidFill>
              </a:rPr>
              <a:t>Canada-wide</a:t>
            </a:r>
            <a:r>
              <a:rPr lang="en-CA" i="1" dirty="0" smtClean="0"/>
              <a:t> </a:t>
            </a:r>
            <a:r>
              <a:rPr lang="en-CA" dirty="0" smtClean="0"/>
              <a:t>clean energy plan that coordinates on a North America wide scale</a:t>
            </a:r>
          </a:p>
          <a:p>
            <a:endParaRPr lang="en-CA" sz="800" dirty="0" smtClean="0"/>
          </a:p>
          <a:p>
            <a:r>
              <a:rPr lang="en-CA" dirty="0" smtClean="0"/>
              <a:t>Consider the plans and actions of other areas of the world</a:t>
            </a:r>
            <a:endParaRPr lang="en-CA" dirty="0" smtClean="0">
              <a:solidFill>
                <a:schemeClr val="tx2">
                  <a:lumMod val="75000"/>
                </a:schemeClr>
              </a:solidFill>
            </a:endParaRPr>
          </a:p>
          <a:p>
            <a:endParaRPr lang="en-CA" sz="800" dirty="0" smtClean="0"/>
          </a:p>
          <a:p>
            <a:r>
              <a:rPr lang="en-CA" dirty="0" smtClean="0"/>
              <a:t>We can take away some principles for our </a:t>
            </a:r>
            <a:r>
              <a:rPr lang="en-CA" dirty="0" smtClean="0">
                <a:solidFill>
                  <a:srgbClr val="FF0000"/>
                </a:solidFill>
              </a:rPr>
              <a:t>Made-in-Canada Clean Energy Plan</a:t>
            </a:r>
            <a:endParaRPr lang="en-CA" dirty="0">
              <a:solidFill>
                <a:srgbClr val="FF0000"/>
              </a:solidFill>
            </a:endParaRPr>
          </a:p>
        </p:txBody>
      </p:sp>
      <p:pic>
        <p:nvPicPr>
          <p:cNvPr id="9217" name="Picture 1" descr="C:\Users\Debbie\AppData\Local\Microsoft\Windows\Temporary Internet Files\Content.IE5\0N769QQZ\MC900018776[1].wmf"/>
          <p:cNvPicPr>
            <a:picLocks noChangeAspect="1" noChangeArrowheads="1"/>
          </p:cNvPicPr>
          <p:nvPr/>
        </p:nvPicPr>
        <p:blipFill>
          <a:blip r:embed="rId2"/>
          <a:srcRect/>
          <a:stretch>
            <a:fillRect/>
          </a:stretch>
        </p:blipFill>
        <p:spPr bwMode="auto">
          <a:xfrm>
            <a:off x="3786182" y="1000108"/>
            <a:ext cx="1500198" cy="7703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2071702"/>
          </a:xfrm>
        </p:spPr>
        <p:txBody>
          <a:bodyPr>
            <a:normAutofit fontScale="90000"/>
          </a:bodyPr>
          <a:lstStyle/>
          <a:p>
            <a:r>
              <a:rPr lang="en-CA" dirty="0" smtClean="0"/>
              <a:t>Bill C-634 </a:t>
            </a:r>
            <a:br>
              <a:rPr lang="en-CA" dirty="0" smtClean="0"/>
            </a:br>
            <a:r>
              <a:rPr lang="en-CA" cap="small" dirty="0" smtClean="0"/>
              <a:t>An Act to establish a Canadian Environmental Bill of Rights</a:t>
            </a:r>
            <a:br>
              <a:rPr lang="en-CA" cap="small" dirty="0" smtClean="0"/>
            </a:br>
            <a:r>
              <a:rPr lang="en-CA" sz="3100" i="1" cap="small" dirty="0" smtClean="0"/>
              <a:t>(Right to live in a Healthy Environment)</a:t>
            </a:r>
            <a:endParaRPr lang="en-CA" i="1" dirty="0"/>
          </a:p>
        </p:txBody>
      </p:sp>
      <p:sp>
        <p:nvSpPr>
          <p:cNvPr id="3" name="Rectangle 2"/>
          <p:cNvSpPr/>
          <p:nvPr/>
        </p:nvSpPr>
        <p:spPr>
          <a:xfrm>
            <a:off x="928662" y="3105835"/>
            <a:ext cx="7786742" cy="2739211"/>
          </a:xfrm>
          <a:prstGeom prst="rect">
            <a:avLst/>
          </a:prstGeom>
        </p:spPr>
        <p:txBody>
          <a:bodyPr wrap="square">
            <a:spAutoFit/>
          </a:bodyPr>
          <a:lstStyle/>
          <a:p>
            <a:r>
              <a:rPr lang="en-CA" dirty="0" smtClean="0"/>
              <a:t>Private Member’s Bill</a:t>
            </a:r>
            <a:endParaRPr lang="en-CA" dirty="0" smtClean="0">
              <a:hlinkClick r:id="rId2"/>
            </a:endParaRPr>
          </a:p>
          <a:p>
            <a:r>
              <a:rPr lang="en-CA" dirty="0" smtClean="0">
                <a:hlinkClick r:id="rId2"/>
              </a:rPr>
              <a:t>http://www.parl.gc.ca/LegisInfo/BillDetails.aspx?Language=E&amp;Mode=1&amp;billId=6729653</a:t>
            </a:r>
            <a:endParaRPr lang="en-CA" dirty="0" smtClean="0"/>
          </a:p>
          <a:p>
            <a:endParaRPr lang="en-CA" dirty="0" smtClean="0"/>
          </a:p>
          <a:p>
            <a:r>
              <a:rPr lang="en-CA" dirty="0" smtClean="0"/>
              <a:t>David Suzuki</a:t>
            </a:r>
          </a:p>
          <a:p>
            <a:r>
              <a:rPr lang="en-CA" dirty="0" smtClean="0">
                <a:hlinkClick r:id="rId3"/>
              </a:rPr>
              <a:t>http://www.davidsuzuki.org/blogs/science-matters/2014/11/the-movement-for-environmental-rights-is-building/</a:t>
            </a:r>
            <a:endParaRPr lang="en-CA" dirty="0" smtClean="0"/>
          </a:p>
          <a:p>
            <a:endParaRPr lang="en-CA" dirty="0" smtClean="0"/>
          </a:p>
          <a:p>
            <a:r>
              <a:rPr lang="en-CA" sz="2800" b="1" dirty="0" smtClean="0"/>
              <a:t>Would this lead to a </a:t>
            </a:r>
            <a:r>
              <a:rPr lang="en-CA" sz="2800" b="1" dirty="0" smtClean="0">
                <a:solidFill>
                  <a:srgbClr val="C00000"/>
                </a:solidFill>
              </a:rPr>
              <a:t>Canadian Clean Energy Plan</a:t>
            </a:r>
            <a:r>
              <a:rPr lang="en-CA" sz="2800" b="1" dirty="0" smtClean="0"/>
              <a:t>?</a:t>
            </a:r>
            <a:endParaRPr lang="en-CA" sz="2800" b="1" dirty="0"/>
          </a:p>
        </p:txBody>
      </p:sp>
      <p:sp>
        <p:nvSpPr>
          <p:cNvPr id="4" name="TextBox 3"/>
          <p:cNvSpPr txBox="1"/>
          <p:nvPr/>
        </p:nvSpPr>
        <p:spPr>
          <a:xfrm rot="20311529">
            <a:off x="360584" y="587986"/>
            <a:ext cx="2129109" cy="461665"/>
          </a:xfrm>
          <a:prstGeom prst="rect">
            <a:avLst/>
          </a:prstGeom>
          <a:noFill/>
        </p:spPr>
        <p:txBody>
          <a:bodyPr wrap="none" rtlCol="0">
            <a:spAutoFit/>
          </a:bodyPr>
          <a:lstStyle/>
          <a:p>
            <a:r>
              <a:rPr lang="en-CA" sz="2400" dirty="0" smtClean="0">
                <a:solidFill>
                  <a:srgbClr val="C00000"/>
                </a:solidFill>
              </a:rPr>
              <a:t>An Opportunity</a:t>
            </a:r>
            <a:endParaRPr lang="en-CA" sz="2400" dirty="0">
              <a:solidFill>
                <a:srgbClr val="C00000"/>
              </a:solidFill>
            </a:endParaRPr>
          </a:p>
        </p:txBody>
      </p:sp>
      <p:pic>
        <p:nvPicPr>
          <p:cNvPr id="49155" name="Picture 3" descr="C:\Users\Debbie\AppData\Local\Microsoft\Windows\Temporary Internet Files\Content.IE5\LR8CJCE1\MC900359829[1].wmf"/>
          <p:cNvPicPr>
            <a:picLocks noChangeAspect="1" noChangeArrowheads="1"/>
          </p:cNvPicPr>
          <p:nvPr/>
        </p:nvPicPr>
        <p:blipFill>
          <a:blip r:embed="rId4"/>
          <a:srcRect/>
          <a:stretch>
            <a:fillRect/>
          </a:stretch>
        </p:blipFill>
        <p:spPr bwMode="auto">
          <a:xfrm>
            <a:off x="2928926" y="500042"/>
            <a:ext cx="603629" cy="58155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285728"/>
            <a:ext cx="9644098" cy="1000132"/>
          </a:xfrm>
        </p:spPr>
        <p:txBody>
          <a:bodyPr>
            <a:normAutofit fontScale="90000"/>
          </a:bodyPr>
          <a:lstStyle/>
          <a:p>
            <a:r>
              <a:rPr lang="en-CA" dirty="0" smtClean="0"/>
              <a:t>The Real Change: Grids Instead of Pipelines</a:t>
            </a:r>
            <a:endParaRPr lang="en-CA" dirty="0"/>
          </a:p>
        </p:txBody>
      </p:sp>
      <p:pic>
        <p:nvPicPr>
          <p:cNvPr id="3076" name="Picture 4" descr="North America oil, gas and products pipelines map - Click on map to enlarge"/>
          <p:cNvPicPr>
            <a:picLocks noChangeAspect="1" noChangeArrowheads="1"/>
          </p:cNvPicPr>
          <p:nvPr/>
        </p:nvPicPr>
        <p:blipFill>
          <a:blip r:embed="rId2"/>
          <a:srcRect/>
          <a:stretch>
            <a:fillRect/>
          </a:stretch>
        </p:blipFill>
        <p:spPr bwMode="auto">
          <a:xfrm>
            <a:off x="3286116" y="1465883"/>
            <a:ext cx="5143536" cy="4320571"/>
          </a:xfrm>
          <a:prstGeom prst="rect">
            <a:avLst/>
          </a:prstGeom>
          <a:noFill/>
        </p:spPr>
      </p:pic>
      <p:sp>
        <p:nvSpPr>
          <p:cNvPr id="5" name="Rectangle 4"/>
          <p:cNvSpPr/>
          <p:nvPr/>
        </p:nvSpPr>
        <p:spPr>
          <a:xfrm>
            <a:off x="1071570" y="6357958"/>
            <a:ext cx="7715272" cy="307777"/>
          </a:xfrm>
          <a:prstGeom prst="rect">
            <a:avLst/>
          </a:prstGeom>
        </p:spPr>
        <p:txBody>
          <a:bodyPr wrap="square">
            <a:spAutoFit/>
          </a:bodyPr>
          <a:lstStyle/>
          <a:p>
            <a:r>
              <a:rPr lang="en-CA" sz="1400" dirty="0" smtClean="0"/>
              <a:t>Source: http://www.theodora.com/pipelines/north_america_oil_gas_and_products_pipelines.html</a:t>
            </a:r>
            <a:endParaRPr lang="en-CA" sz="1400" dirty="0"/>
          </a:p>
        </p:txBody>
      </p:sp>
      <p:sp>
        <p:nvSpPr>
          <p:cNvPr id="6" name="TextBox 5"/>
          <p:cNvSpPr txBox="1"/>
          <p:nvPr/>
        </p:nvSpPr>
        <p:spPr>
          <a:xfrm>
            <a:off x="357158" y="1857391"/>
            <a:ext cx="2928958" cy="3662541"/>
          </a:xfrm>
          <a:prstGeom prst="rect">
            <a:avLst/>
          </a:prstGeom>
          <a:noFill/>
        </p:spPr>
        <p:txBody>
          <a:bodyPr wrap="square" rtlCol="0">
            <a:spAutoFit/>
          </a:bodyPr>
          <a:lstStyle/>
          <a:p>
            <a:r>
              <a:rPr lang="en-CA" sz="2400" dirty="0" smtClean="0"/>
              <a:t>Rather than moving liquid fuels around, we will move electrical energy.</a:t>
            </a:r>
          </a:p>
          <a:p>
            <a:endParaRPr lang="en-CA" sz="2400" dirty="0" smtClean="0"/>
          </a:p>
          <a:p>
            <a:r>
              <a:rPr lang="en-CA" sz="3600" b="1" dirty="0" smtClean="0"/>
              <a:t>Electrical grids rather than pipelines</a:t>
            </a:r>
            <a:r>
              <a:rPr lang="en-CA" sz="4000" b="1" dirty="0" smtClean="0"/>
              <a:t>.</a:t>
            </a:r>
            <a:endParaRPr lang="en-CA" sz="4000" b="1" dirty="0"/>
          </a:p>
        </p:txBody>
      </p:sp>
      <p:sp>
        <p:nvSpPr>
          <p:cNvPr id="7" name="Title 1"/>
          <p:cNvSpPr txBox="1">
            <a:spLocks/>
          </p:cNvSpPr>
          <p:nvPr/>
        </p:nvSpPr>
        <p:spPr>
          <a:xfrm>
            <a:off x="3571868" y="1571639"/>
            <a:ext cx="4643470" cy="428628"/>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2800" b="0" i="0" u="none" strike="noStrike" kern="1200" cap="none" spc="0" normalizeH="0" baseline="0" noProof="0" dirty="0" smtClean="0">
                <a:ln>
                  <a:noFill/>
                </a:ln>
                <a:solidFill>
                  <a:schemeClr val="tx1"/>
                </a:solidFill>
                <a:effectLst/>
                <a:uLnTx/>
                <a:uFillTx/>
                <a:latin typeface="+mj-lt"/>
                <a:ea typeface="+mj-ea"/>
                <a:cs typeface="+mj-cs"/>
              </a:rPr>
              <a:t>Map of NA Pipelines</a:t>
            </a:r>
            <a:endParaRPr kumimoji="0" lang="en-CA"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69634" name="Picture 2"/>
          <p:cNvPicPr>
            <a:picLocks noChangeAspect="1" noChangeArrowheads="1"/>
          </p:cNvPicPr>
          <p:nvPr/>
        </p:nvPicPr>
        <p:blipFill>
          <a:blip r:embed="rId3" cstate="print"/>
          <a:srcRect/>
          <a:stretch>
            <a:fillRect/>
          </a:stretch>
        </p:blipFill>
        <p:spPr bwMode="auto">
          <a:xfrm>
            <a:off x="-2133600" y="0"/>
            <a:ext cx="12192000" cy="7620000"/>
          </a:xfrm>
          <a:prstGeom prst="rect">
            <a:avLst/>
          </a:prstGeom>
          <a:noFill/>
          <a:ln w="9525">
            <a:noFill/>
            <a:miter lim="800000"/>
            <a:headEnd/>
            <a:tailEnd/>
          </a:ln>
        </p:spPr>
      </p:pic>
      <p:sp>
        <p:nvSpPr>
          <p:cNvPr id="5" name="Rectangle 4"/>
          <p:cNvSpPr/>
          <p:nvPr/>
        </p:nvSpPr>
        <p:spPr>
          <a:xfrm>
            <a:off x="-1752600" y="6119336"/>
            <a:ext cx="1752600" cy="738664"/>
          </a:xfrm>
          <a:prstGeom prst="rect">
            <a:avLst/>
          </a:prstGeom>
        </p:spPr>
        <p:txBody>
          <a:bodyPr wrap="square">
            <a:spAutoFit/>
          </a:bodyPr>
          <a:lstStyle/>
          <a:p>
            <a:r>
              <a:rPr lang="en-US" sz="1400" dirty="0" smtClean="0"/>
              <a:t>Source: American Superconductor 2010</a:t>
            </a:r>
            <a:endParaRPr lang="en-US" sz="1400" dirty="0"/>
          </a:p>
        </p:txBody>
      </p:sp>
      <p:sp>
        <p:nvSpPr>
          <p:cNvPr id="6" name="Oval 5"/>
          <p:cNvSpPr/>
          <p:nvPr/>
        </p:nvSpPr>
        <p:spPr>
          <a:xfrm>
            <a:off x="3429000" y="4267200"/>
            <a:ext cx="609600" cy="533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295400" y="4495800"/>
            <a:ext cx="2057400"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4191000"/>
            <a:ext cx="1407758" cy="738664"/>
          </a:xfrm>
          <a:prstGeom prst="rect">
            <a:avLst/>
          </a:prstGeom>
          <a:noFill/>
        </p:spPr>
        <p:txBody>
          <a:bodyPr wrap="none" rtlCol="0">
            <a:spAutoFit/>
          </a:bodyPr>
          <a:lstStyle/>
          <a:p>
            <a:r>
              <a:rPr lang="en-US" sz="1400" dirty="0" err="1" smtClean="0"/>
              <a:t>TresAmigas</a:t>
            </a:r>
            <a:r>
              <a:rPr lang="en-US" sz="1400" dirty="0" smtClean="0"/>
              <a:t> is</a:t>
            </a:r>
          </a:p>
          <a:p>
            <a:r>
              <a:rPr lang="en-US" sz="1400" dirty="0" smtClean="0"/>
              <a:t> only the </a:t>
            </a:r>
          </a:p>
          <a:p>
            <a:r>
              <a:rPr lang="en-US" sz="1400" dirty="0" smtClean="0"/>
              <a:t>beginning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fosg-event.eu/assets/images/map.jpg"/>
          <p:cNvPicPr>
            <a:picLocks noChangeAspect="1" noChangeArrowheads="1"/>
          </p:cNvPicPr>
          <p:nvPr/>
        </p:nvPicPr>
        <p:blipFill>
          <a:blip r:embed="rId3" cstate="print"/>
          <a:srcRect/>
          <a:stretch>
            <a:fillRect/>
          </a:stretch>
        </p:blipFill>
        <p:spPr bwMode="auto">
          <a:xfrm>
            <a:off x="990600" y="942707"/>
            <a:ext cx="6934200" cy="3698240"/>
          </a:xfrm>
          <a:prstGeom prst="rect">
            <a:avLst/>
          </a:prstGeom>
          <a:noFill/>
        </p:spPr>
      </p:pic>
      <p:sp>
        <p:nvSpPr>
          <p:cNvPr id="1026" name="Rectangle 2"/>
          <p:cNvSpPr>
            <a:spLocks noChangeArrowheads="1"/>
          </p:cNvSpPr>
          <p:nvPr/>
        </p:nvSpPr>
        <p:spPr bwMode="auto">
          <a:xfrm>
            <a:off x="0" y="-33010"/>
            <a:ext cx="57708" cy="52322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inheri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Box 3"/>
          <p:cNvSpPr txBox="1"/>
          <p:nvPr/>
        </p:nvSpPr>
        <p:spPr>
          <a:xfrm>
            <a:off x="990600" y="942708"/>
            <a:ext cx="3657600" cy="2723823"/>
          </a:xfrm>
          <a:prstGeom prst="rect">
            <a:avLst/>
          </a:prstGeom>
          <a:noFill/>
        </p:spPr>
        <p:txBody>
          <a:bodyPr wrap="square" rtlCol="0">
            <a:spAutoFit/>
          </a:bodyPr>
          <a:lstStyle/>
          <a:p>
            <a:pPr>
              <a:lnSpc>
                <a:spcPct val="150000"/>
              </a:lnSpc>
            </a:pPr>
            <a:r>
              <a:rPr lang="en-US" b="1" i="1" dirty="0" smtClean="0"/>
              <a:t>“</a:t>
            </a:r>
            <a:r>
              <a:rPr lang="en-US" sz="1600" b="1" i="1" dirty="0" smtClean="0"/>
              <a:t>a pan-European transmission network facilitating the integration of large-scale renewable energy and the balancing and transportation of electricity, with the aim of improving the </a:t>
            </a:r>
          </a:p>
          <a:p>
            <a:pPr>
              <a:lnSpc>
                <a:spcPct val="150000"/>
              </a:lnSpc>
            </a:pPr>
            <a:r>
              <a:rPr lang="en-US" sz="1600" b="1" i="1" dirty="0" smtClean="0"/>
              <a:t>European market”.</a:t>
            </a:r>
            <a:endParaRPr lang="en-US" dirty="0"/>
          </a:p>
        </p:txBody>
      </p:sp>
      <p:sp>
        <p:nvSpPr>
          <p:cNvPr id="5" name="TextBox 4"/>
          <p:cNvSpPr txBox="1"/>
          <p:nvPr/>
        </p:nvSpPr>
        <p:spPr>
          <a:xfrm>
            <a:off x="76200" y="177225"/>
            <a:ext cx="8915400" cy="584775"/>
          </a:xfrm>
          <a:prstGeom prst="rect">
            <a:avLst/>
          </a:prstGeom>
          <a:noFill/>
        </p:spPr>
        <p:txBody>
          <a:bodyPr wrap="square" rtlCol="0">
            <a:spAutoFit/>
          </a:bodyPr>
          <a:lstStyle/>
          <a:p>
            <a:pPr algn="ctr"/>
            <a:r>
              <a:rPr lang="en-US" sz="3200" dirty="0" smtClean="0">
                <a:effectLst>
                  <a:outerShdw blurRad="31750" dist="25400" dir="5400000" algn="tl" rotWithShape="0">
                    <a:srgbClr val="000000">
                      <a:alpha val="25000"/>
                    </a:srgbClr>
                  </a:outerShdw>
                </a:effectLst>
                <a:latin typeface="+mj-lt"/>
                <a:ea typeface="+mj-ea"/>
                <a:cs typeface="+mj-cs"/>
              </a:rPr>
              <a:t>PAN EUROPEAN DC GRID </a:t>
            </a:r>
            <a:endParaRPr lang="en-US" sz="3200" dirty="0">
              <a:effectLst>
                <a:outerShdw blurRad="31750" dist="25400" dir="5400000" algn="tl" rotWithShape="0">
                  <a:srgbClr val="000000">
                    <a:alpha val="25000"/>
                  </a:srgbClr>
                </a:outerShdw>
              </a:effectLst>
              <a:latin typeface="+mj-lt"/>
              <a:ea typeface="+mj-ea"/>
              <a:cs typeface="+mj-cs"/>
            </a:endParaRPr>
          </a:p>
        </p:txBody>
      </p:sp>
      <p:sp>
        <p:nvSpPr>
          <p:cNvPr id="6" name="TextBox 5"/>
          <p:cNvSpPr txBox="1"/>
          <p:nvPr/>
        </p:nvSpPr>
        <p:spPr>
          <a:xfrm>
            <a:off x="2362200" y="6477000"/>
            <a:ext cx="6122189" cy="338554"/>
          </a:xfrm>
          <a:prstGeom prst="rect">
            <a:avLst/>
          </a:prstGeom>
          <a:noFill/>
        </p:spPr>
        <p:txBody>
          <a:bodyPr wrap="none" rtlCol="0">
            <a:spAutoFit/>
          </a:bodyPr>
          <a:lstStyle/>
          <a:p>
            <a:r>
              <a:rPr lang="en-US" sz="1600" dirty="0" smtClean="0"/>
              <a:t>Source: </a:t>
            </a:r>
            <a:r>
              <a:rPr lang="en-US" sz="1600" dirty="0" err="1" smtClean="0"/>
              <a:t>TresAmigas</a:t>
            </a:r>
            <a:r>
              <a:rPr lang="en-US" sz="1600" dirty="0" smtClean="0"/>
              <a:t> LLC Emerging HVDC Presentation 2013</a:t>
            </a:r>
            <a:endParaRPr lang="en-US" sz="1600" dirty="0"/>
          </a:p>
        </p:txBody>
      </p:sp>
      <p:sp>
        <p:nvSpPr>
          <p:cNvPr id="7" name="Rectangle 6"/>
          <p:cNvSpPr/>
          <p:nvPr/>
        </p:nvSpPr>
        <p:spPr>
          <a:xfrm>
            <a:off x="381000" y="4524107"/>
            <a:ext cx="8686800" cy="1800493"/>
          </a:xfrm>
          <a:prstGeom prst="rect">
            <a:avLst/>
          </a:prstGeom>
        </p:spPr>
        <p:txBody>
          <a:bodyPr wrap="square">
            <a:spAutoFit/>
          </a:bodyPr>
          <a:lstStyle/>
          <a:p>
            <a:pPr>
              <a:lnSpc>
                <a:spcPct val="150000"/>
              </a:lnSpc>
            </a:pPr>
            <a:r>
              <a:rPr lang="en-US" dirty="0" smtClean="0"/>
              <a:t>“</a:t>
            </a:r>
            <a:r>
              <a:rPr lang="en-US" sz="1400" dirty="0" smtClean="0"/>
              <a:t>HVDC technology will open markets, strengthen security of supply and </a:t>
            </a:r>
            <a:r>
              <a:rPr lang="en-US" sz="1400" b="1" dirty="0" smtClean="0"/>
              <a:t>create another global opportunity for European companies to export sustainable energy technology</a:t>
            </a:r>
            <a:r>
              <a:rPr lang="en-US" sz="1400" dirty="0" smtClean="0"/>
              <a:t>. The technology underpinning the </a:t>
            </a:r>
            <a:r>
              <a:rPr lang="en-US" sz="1400" b="1" dirty="0" err="1" smtClean="0"/>
              <a:t>Supergrid</a:t>
            </a:r>
            <a:r>
              <a:rPr lang="en-US" sz="1400" b="1" dirty="0" smtClean="0"/>
              <a:t> will give competitive advantage to the companies </a:t>
            </a:r>
            <a:r>
              <a:rPr lang="en-US" sz="1400" dirty="0" smtClean="0"/>
              <a:t>involved with its specification and design. This type of integrated AC/DC grid will be a template for what will be needed in other global markets including the US and China.” - </a:t>
            </a:r>
            <a:r>
              <a:rPr lang="en-US" sz="1400" dirty="0" smtClean="0">
                <a:effectLst>
                  <a:outerShdw blurRad="31750" dist="25400" dir="5400000" algn="tl" rotWithShape="0">
                    <a:srgbClr val="000000">
                      <a:alpha val="25000"/>
                    </a:srgbClr>
                  </a:outerShdw>
                </a:effectLst>
              </a:rPr>
              <a:t>Friends of the Super Grid</a:t>
            </a:r>
            <a:endParaRPr lang="en-US" sz="1400" dirty="0"/>
          </a:p>
        </p:txBody>
      </p:sp>
      <p:cxnSp>
        <p:nvCxnSpPr>
          <p:cNvPr id="9" name="Straight Connector 8"/>
          <p:cNvCxnSpPr/>
          <p:nvPr/>
        </p:nvCxnSpPr>
        <p:spPr>
          <a:xfrm>
            <a:off x="381000" y="838200"/>
            <a:ext cx="830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7"/>
          <p:cNvSpPr>
            <a:spLocks noGrp="1"/>
          </p:cNvSpPr>
          <p:nvPr>
            <p:ph type="title" idx="4294967295"/>
          </p:nvPr>
        </p:nvSpPr>
        <p:spPr>
          <a:xfrm>
            <a:off x="381000" y="152400"/>
            <a:ext cx="8229600" cy="838200"/>
          </a:xfrm>
        </p:spPr>
        <p:txBody>
          <a:bodyPr>
            <a:noAutofit/>
          </a:bodyPr>
          <a:lstStyle/>
          <a:p>
            <a:pPr algn="ctr"/>
            <a:r>
              <a:rPr lang="en-US" sz="3200" b="0" dirty="0" smtClean="0">
                <a:solidFill>
                  <a:schemeClr val="tx1"/>
                </a:solidFill>
              </a:rPr>
              <a:t>EUROPE: EXTENDED HVDC GRID PLAN</a:t>
            </a:r>
          </a:p>
        </p:txBody>
      </p:sp>
      <p:sp>
        <p:nvSpPr>
          <p:cNvPr id="74755" name="Content Placeholder 24"/>
          <p:cNvSpPr>
            <a:spLocks noGrp="1"/>
          </p:cNvSpPr>
          <p:nvPr>
            <p:ph sz="half" idx="4294967295"/>
          </p:nvPr>
        </p:nvSpPr>
        <p:spPr>
          <a:xfrm>
            <a:off x="381000" y="1154112"/>
            <a:ext cx="3344862" cy="2667000"/>
          </a:xfrm>
        </p:spPr>
        <p:txBody>
          <a:bodyPr>
            <a:normAutofit/>
          </a:bodyPr>
          <a:lstStyle/>
          <a:p>
            <a:pPr eaLnBrk="1" hangingPunct="1"/>
            <a:r>
              <a:rPr lang="en-US" sz="2400" dirty="0" smtClean="0"/>
              <a:t>From Iceland (Northwest) to Israel (Southeast)</a:t>
            </a:r>
            <a:br>
              <a:rPr lang="en-US" sz="2400" dirty="0" smtClean="0"/>
            </a:br>
            <a:r>
              <a:rPr lang="en-US" sz="2400" dirty="0" smtClean="0"/>
              <a:t>= 3,200 mi</a:t>
            </a:r>
          </a:p>
          <a:p>
            <a:pPr eaLnBrk="1" hangingPunct="1"/>
            <a:r>
              <a:rPr lang="en-US" sz="2400" dirty="0" smtClean="0"/>
              <a:t>Concept of grid is 25,000 miles of line</a:t>
            </a:r>
          </a:p>
        </p:txBody>
      </p:sp>
      <p:pic>
        <p:nvPicPr>
          <p:cNvPr id="74756" name="Picture 2"/>
          <p:cNvPicPr>
            <a:picLocks noChangeAspect="1" noChangeArrowheads="1"/>
          </p:cNvPicPr>
          <p:nvPr/>
        </p:nvPicPr>
        <p:blipFill>
          <a:blip r:embed="rId3" cstate="print"/>
          <a:srcRect b="14212"/>
          <a:stretch>
            <a:fillRect/>
          </a:stretch>
        </p:blipFill>
        <p:spPr bwMode="auto">
          <a:xfrm>
            <a:off x="2954337" y="1106487"/>
            <a:ext cx="5930900" cy="4743450"/>
          </a:xfrm>
          <a:prstGeom prst="rect">
            <a:avLst/>
          </a:prstGeom>
          <a:noFill/>
          <a:ln w="9525">
            <a:noFill/>
            <a:miter lim="800000"/>
            <a:headEnd/>
            <a:tailEnd/>
          </a:ln>
        </p:spPr>
      </p:pic>
      <p:sp>
        <p:nvSpPr>
          <p:cNvPr id="387" name="Rectangle 4"/>
          <p:cNvSpPr txBox="1">
            <a:spLocks noChangeArrowheads="1"/>
          </p:cNvSpPr>
          <p:nvPr/>
        </p:nvSpPr>
        <p:spPr>
          <a:xfrm>
            <a:off x="762000" y="285750"/>
            <a:ext cx="8229600" cy="563562"/>
          </a:xfrm>
          <a:prstGeom prst="rect">
            <a:avLst/>
          </a:prstGeom>
        </p:spPr>
        <p:txBody>
          <a:bodyPr/>
          <a:lstStyle/>
          <a:p>
            <a:pPr>
              <a:defRPr/>
            </a:pPr>
            <a:endParaRPr lang="en-US" sz="2400" b="1" kern="0" dirty="0">
              <a:solidFill>
                <a:schemeClr val="tx2"/>
              </a:solidFill>
              <a:ea typeface="+mj-ea"/>
            </a:endParaRPr>
          </a:p>
        </p:txBody>
      </p:sp>
      <p:sp>
        <p:nvSpPr>
          <p:cNvPr id="388" name="Rectangle 7"/>
          <p:cNvSpPr txBox="1">
            <a:spLocks noChangeArrowheads="1"/>
          </p:cNvSpPr>
          <p:nvPr/>
        </p:nvSpPr>
        <p:spPr>
          <a:xfrm>
            <a:off x="449262" y="1382712"/>
            <a:ext cx="2384425" cy="3125788"/>
          </a:xfrm>
          <a:prstGeom prst="rect">
            <a:avLst/>
          </a:prstGeom>
        </p:spPr>
        <p:txBody>
          <a:bodyPr/>
          <a:lstStyle/>
          <a:p>
            <a:pPr marL="342900" indent="-342900">
              <a:spcBef>
                <a:spcPct val="20000"/>
              </a:spcBef>
              <a:buFontTx/>
              <a:buChar char="•"/>
              <a:defRPr/>
            </a:pPr>
            <a:endParaRPr lang="en-US" b="1" kern="0" dirty="0">
              <a:latin typeface="Frutiger 57Cn" pitchFamily="34" charset="0"/>
              <a:cs typeface="+mn-cs"/>
            </a:endParaRPr>
          </a:p>
        </p:txBody>
      </p:sp>
      <p:grpSp>
        <p:nvGrpSpPr>
          <p:cNvPr id="2" name="Group 284"/>
          <p:cNvGrpSpPr>
            <a:grpSpLocks/>
          </p:cNvGrpSpPr>
          <p:nvPr/>
        </p:nvGrpSpPr>
        <p:grpSpPr bwMode="auto">
          <a:xfrm>
            <a:off x="525462" y="4887912"/>
            <a:ext cx="887413" cy="909638"/>
            <a:chOff x="495300" y="1813560"/>
            <a:chExt cx="888615" cy="908967"/>
          </a:xfrm>
        </p:grpSpPr>
        <p:sp>
          <p:nvSpPr>
            <p:cNvPr id="390" name="8-Point Star 389"/>
            <p:cNvSpPr/>
            <p:nvPr/>
          </p:nvSpPr>
          <p:spPr>
            <a:xfrm>
              <a:off x="495300" y="1851632"/>
              <a:ext cx="92200" cy="92007"/>
            </a:xfrm>
            <a:prstGeom prst="star8">
              <a:avLst/>
            </a:prstGeom>
            <a:solidFill>
              <a:srgbClr val="FFFF00"/>
            </a:solidFill>
            <a:ln>
              <a:solidFill>
                <a:srgbClr val="92D050"/>
              </a:solidFill>
            </a:ln>
            <a:effectLst>
              <a:outerShdw blurRad="25400" dist="12700" dir="8100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4761" name="TextBox 33"/>
            <p:cNvSpPr txBox="1">
              <a:spLocks noChangeArrowheads="1"/>
            </p:cNvSpPr>
            <p:nvPr/>
          </p:nvSpPr>
          <p:spPr bwMode="auto">
            <a:xfrm>
              <a:off x="609600" y="1813560"/>
              <a:ext cx="774315" cy="908967"/>
            </a:xfrm>
            <a:prstGeom prst="rect">
              <a:avLst/>
            </a:prstGeom>
            <a:noFill/>
            <a:ln w="9525">
              <a:noFill/>
              <a:miter lim="800000"/>
              <a:headEnd/>
              <a:tailEnd/>
            </a:ln>
          </p:spPr>
          <p:txBody>
            <a:bodyPr wrap="none" lIns="18288" tIns="18288" rIns="18288" bIns="18288">
              <a:spAutoFit/>
            </a:bodyPr>
            <a:lstStyle/>
            <a:p>
              <a:pPr>
                <a:spcBef>
                  <a:spcPts val="200"/>
                </a:spcBef>
              </a:pPr>
              <a:r>
                <a:rPr lang="en-US" sz="1000" b="1"/>
                <a:t>Solar Power</a:t>
              </a:r>
            </a:p>
            <a:p>
              <a:pPr>
                <a:spcBef>
                  <a:spcPts val="200"/>
                </a:spcBef>
              </a:pPr>
              <a:r>
                <a:rPr lang="en-US" sz="1000" b="1"/>
                <a:t>Wind Power</a:t>
              </a:r>
            </a:p>
            <a:p>
              <a:pPr>
                <a:spcBef>
                  <a:spcPts val="200"/>
                </a:spcBef>
              </a:pPr>
              <a:r>
                <a:rPr lang="en-US" sz="1000" b="1"/>
                <a:t>Geothermal</a:t>
              </a:r>
            </a:p>
            <a:p>
              <a:pPr>
                <a:spcBef>
                  <a:spcPts val="200"/>
                </a:spcBef>
              </a:pPr>
              <a:r>
                <a:rPr lang="en-US" sz="1000" b="1"/>
                <a:t>Hydro</a:t>
              </a:r>
            </a:p>
            <a:p>
              <a:pPr>
                <a:spcBef>
                  <a:spcPts val="200"/>
                </a:spcBef>
              </a:pPr>
              <a:r>
                <a:rPr lang="en-US" sz="1000" b="1"/>
                <a:t>Biomass</a:t>
              </a:r>
            </a:p>
          </p:txBody>
        </p:sp>
        <p:sp>
          <p:nvSpPr>
            <p:cNvPr id="392" name="8-Point Star 391"/>
            <p:cNvSpPr/>
            <p:nvPr/>
          </p:nvSpPr>
          <p:spPr>
            <a:xfrm>
              <a:off x="495300" y="2034060"/>
              <a:ext cx="92200" cy="92007"/>
            </a:xfrm>
            <a:prstGeom prst="star8">
              <a:avLst/>
            </a:prstGeom>
            <a:solidFill>
              <a:schemeClr val="accent2">
                <a:lumMod val="20000"/>
                <a:lumOff val="80000"/>
              </a:schemeClr>
            </a:solidFill>
            <a:ln w="3175">
              <a:solidFill>
                <a:schemeClr val="accent2">
                  <a:lumMod val="40000"/>
                  <a:lumOff val="60000"/>
                </a:schemeClr>
              </a:solidFill>
            </a:ln>
            <a:effectLst>
              <a:outerShdw blurRad="25400" dist="12700" dir="8100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3" name="8-Point Star 392"/>
            <p:cNvSpPr/>
            <p:nvPr/>
          </p:nvSpPr>
          <p:spPr>
            <a:xfrm>
              <a:off x="495300" y="2218074"/>
              <a:ext cx="92200" cy="90420"/>
            </a:xfrm>
            <a:prstGeom prst="star8">
              <a:avLst/>
            </a:prstGeom>
            <a:solidFill>
              <a:srgbClr val="92D050"/>
            </a:solidFill>
            <a:ln w="3175">
              <a:solidFill>
                <a:srgbClr val="00B050"/>
              </a:solidFill>
            </a:ln>
            <a:effectLst>
              <a:outerShdw blurRad="25400" dist="12700" dir="8100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4" name="8-Point Star 393"/>
            <p:cNvSpPr/>
            <p:nvPr/>
          </p:nvSpPr>
          <p:spPr>
            <a:xfrm>
              <a:off x="495300" y="2400502"/>
              <a:ext cx="92200" cy="92007"/>
            </a:xfrm>
            <a:prstGeom prst="star8">
              <a:avLst/>
            </a:prstGeom>
            <a:solidFill>
              <a:schemeClr val="accent2">
                <a:lumMod val="60000"/>
                <a:lumOff val="40000"/>
              </a:schemeClr>
            </a:solidFill>
            <a:ln w="3175">
              <a:solidFill>
                <a:schemeClr val="accent2">
                  <a:lumMod val="75000"/>
                </a:schemeClr>
              </a:solidFill>
            </a:ln>
            <a:effectLst>
              <a:outerShdw blurRad="25400" dist="12700" dir="8100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95" name="8-Point Star 394"/>
            <p:cNvSpPr/>
            <p:nvPr/>
          </p:nvSpPr>
          <p:spPr>
            <a:xfrm>
              <a:off x="495300" y="2582930"/>
              <a:ext cx="92200" cy="92007"/>
            </a:xfrm>
            <a:prstGeom prst="star8">
              <a:avLst/>
            </a:prstGeom>
            <a:solidFill>
              <a:srgbClr val="FF0000"/>
            </a:solidFill>
            <a:ln w="3175">
              <a:solidFill>
                <a:srgbClr val="C00000"/>
              </a:solidFill>
            </a:ln>
            <a:effectLst>
              <a:outerShdw blurRad="25400" dist="12700" dir="8100000" algn="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74766" name="TextBox 283"/>
          <p:cNvSpPr txBox="1">
            <a:spLocks noChangeArrowheads="1"/>
          </p:cNvSpPr>
          <p:nvPr/>
        </p:nvSpPr>
        <p:spPr bwMode="auto">
          <a:xfrm>
            <a:off x="525462" y="6107112"/>
            <a:ext cx="8305800" cy="369888"/>
          </a:xfrm>
          <a:prstGeom prst="rect">
            <a:avLst/>
          </a:prstGeom>
          <a:noFill/>
          <a:ln w="9525">
            <a:noFill/>
            <a:miter lim="800000"/>
            <a:headEnd/>
            <a:tailEnd/>
          </a:ln>
        </p:spPr>
        <p:txBody>
          <a:bodyPr>
            <a:spAutoFit/>
          </a:bodyPr>
          <a:lstStyle/>
          <a:p>
            <a:r>
              <a:rPr lang="en-US" sz="900" b="1">
                <a:solidFill>
                  <a:srgbClr val="2E3192"/>
                </a:solidFill>
              </a:rPr>
              <a:t>The new high-voltage network would range from the Sahara to the polar cap. The concept calls for main lines that are 40,000 kilometers long. And parts of it already exist.</a:t>
            </a:r>
          </a:p>
        </p:txBody>
      </p:sp>
      <p:grpSp>
        <p:nvGrpSpPr>
          <p:cNvPr id="3" name="Group 286"/>
          <p:cNvGrpSpPr>
            <a:grpSpLocks/>
          </p:cNvGrpSpPr>
          <p:nvPr/>
        </p:nvGrpSpPr>
        <p:grpSpPr bwMode="auto">
          <a:xfrm>
            <a:off x="1592262" y="4887912"/>
            <a:ext cx="1273175" cy="704850"/>
            <a:chOff x="182880" y="2788921"/>
            <a:chExt cx="1272540" cy="703782"/>
          </a:xfrm>
        </p:grpSpPr>
        <p:cxnSp>
          <p:nvCxnSpPr>
            <p:cNvPr id="398" name="Straight Connector 397"/>
            <p:cNvCxnSpPr/>
            <p:nvPr/>
          </p:nvCxnSpPr>
          <p:spPr>
            <a:xfrm>
              <a:off x="182880" y="2872932"/>
              <a:ext cx="220553" cy="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cxnSp>
          <p:nvCxnSpPr>
            <p:cNvPr id="399" name="Straight Connector 398"/>
            <p:cNvCxnSpPr/>
            <p:nvPr/>
          </p:nvCxnSpPr>
          <p:spPr>
            <a:xfrm>
              <a:off x="182880" y="3299321"/>
              <a:ext cx="220553" cy="0"/>
            </a:xfrm>
            <a:prstGeom prst="line">
              <a:avLst/>
            </a:prstGeom>
            <a:ln>
              <a:solidFill>
                <a:schemeClr val="accent2"/>
              </a:solidFill>
            </a:ln>
          </p:spPr>
          <p:style>
            <a:lnRef idx="2">
              <a:schemeClr val="accent3"/>
            </a:lnRef>
            <a:fillRef idx="0">
              <a:schemeClr val="accent3"/>
            </a:fillRef>
            <a:effectRef idx="1">
              <a:schemeClr val="accent3"/>
            </a:effectRef>
            <a:fontRef idx="minor">
              <a:schemeClr val="tx1"/>
            </a:fontRef>
          </p:style>
        </p:cxnSp>
        <p:sp>
          <p:nvSpPr>
            <p:cNvPr id="74770" name="TextBox 285"/>
            <p:cNvSpPr txBox="1">
              <a:spLocks noChangeArrowheads="1"/>
            </p:cNvSpPr>
            <p:nvPr/>
          </p:nvSpPr>
          <p:spPr bwMode="auto">
            <a:xfrm>
              <a:off x="495300" y="2788921"/>
              <a:ext cx="960120" cy="703782"/>
            </a:xfrm>
            <a:prstGeom prst="rect">
              <a:avLst/>
            </a:prstGeom>
            <a:noFill/>
            <a:ln w="9525">
              <a:noFill/>
              <a:miter lim="800000"/>
              <a:headEnd/>
              <a:tailEnd/>
            </a:ln>
          </p:spPr>
          <p:txBody>
            <a:bodyPr lIns="18288" tIns="18288" rIns="18288" bIns="18288">
              <a:spAutoFit/>
            </a:bodyPr>
            <a:lstStyle/>
            <a:p>
              <a:pPr>
                <a:spcAft>
                  <a:spcPts val="400"/>
                </a:spcAft>
              </a:pPr>
              <a:r>
                <a:rPr lang="en-US" sz="800" b="1"/>
                <a:t>Connections already in place </a:t>
              </a:r>
              <a:br>
                <a:rPr lang="en-US" sz="800" b="1"/>
              </a:br>
              <a:r>
                <a:rPr lang="en-US" sz="800" b="1"/>
                <a:t>or planned</a:t>
              </a:r>
            </a:p>
            <a:p>
              <a:pPr>
                <a:spcAft>
                  <a:spcPts val="400"/>
                </a:spcAft>
              </a:pPr>
              <a:r>
                <a:rPr lang="en-US" sz="800" b="1"/>
                <a:t>Vision of ABB </a:t>
              </a:r>
              <a:br>
                <a:rPr lang="en-US" sz="800" b="1"/>
              </a:br>
              <a:r>
                <a:rPr lang="en-US" sz="800" b="1"/>
                <a:t>and DLR</a:t>
              </a:r>
            </a:p>
          </p:txBody>
        </p:sp>
      </p:grpSp>
      <p:pic>
        <p:nvPicPr>
          <p:cNvPr id="74771" name="Picture 2"/>
          <p:cNvPicPr>
            <a:picLocks noChangeAspect="1" noChangeArrowheads="1"/>
          </p:cNvPicPr>
          <p:nvPr/>
        </p:nvPicPr>
        <p:blipFill>
          <a:blip r:embed="rId4" cstate="print"/>
          <a:srcRect t="8946" r="3310" b="-1370"/>
          <a:stretch>
            <a:fillRect/>
          </a:stretch>
        </p:blipFill>
        <p:spPr bwMode="auto">
          <a:xfrm>
            <a:off x="3135312" y="1079500"/>
            <a:ext cx="5676900" cy="4856162"/>
          </a:xfrm>
          <a:prstGeom prst="rect">
            <a:avLst/>
          </a:prstGeom>
          <a:noFill/>
          <a:ln w="9525">
            <a:noFill/>
            <a:miter lim="800000"/>
            <a:headEnd/>
            <a:tailEnd/>
          </a:ln>
        </p:spPr>
      </p:pic>
      <p:sp>
        <p:nvSpPr>
          <p:cNvPr id="20" name="TextBox 19"/>
          <p:cNvSpPr txBox="1"/>
          <p:nvPr/>
        </p:nvSpPr>
        <p:spPr>
          <a:xfrm>
            <a:off x="2971800" y="6336268"/>
            <a:ext cx="6136616" cy="369332"/>
          </a:xfrm>
          <a:prstGeom prst="rect">
            <a:avLst/>
          </a:prstGeom>
          <a:noFill/>
        </p:spPr>
        <p:txBody>
          <a:bodyPr wrap="none" rtlCol="0">
            <a:spAutoFit/>
          </a:bodyPr>
          <a:lstStyle/>
          <a:p>
            <a:r>
              <a:rPr lang="en-US" dirty="0" smtClean="0"/>
              <a:t>Source: </a:t>
            </a:r>
            <a:r>
              <a:rPr lang="en-US" dirty="0" err="1" smtClean="0"/>
              <a:t>TresAmigas</a:t>
            </a:r>
            <a:r>
              <a:rPr lang="en-US" dirty="0" smtClean="0"/>
              <a:t> LLC Emerging Presentation 2012</a:t>
            </a:r>
            <a:endParaRPr lang="en-US" dirty="0"/>
          </a:p>
        </p:txBody>
      </p:sp>
      <p:cxnSp>
        <p:nvCxnSpPr>
          <p:cNvPr id="21" name="Straight Connector 20"/>
          <p:cNvCxnSpPr/>
          <p:nvPr/>
        </p:nvCxnSpPr>
        <p:spPr>
          <a:xfrm>
            <a:off x="381000" y="914400"/>
            <a:ext cx="830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65"/>
          <p:cNvSpPr>
            <a:spLocks noGrp="1"/>
          </p:cNvSpPr>
          <p:nvPr>
            <p:ph type="title" idx="4294967295"/>
          </p:nvPr>
        </p:nvSpPr>
        <p:spPr>
          <a:xfrm>
            <a:off x="228600" y="228600"/>
            <a:ext cx="8686800" cy="838200"/>
          </a:xfrm>
        </p:spPr>
        <p:txBody>
          <a:bodyPr>
            <a:normAutofit/>
          </a:bodyPr>
          <a:lstStyle/>
          <a:p>
            <a:pPr algn="ctr" eaLnBrk="1" hangingPunct="1">
              <a:tabLst>
                <a:tab pos="5543550" algn="l"/>
              </a:tabLst>
            </a:pPr>
            <a:r>
              <a:rPr lang="en-US" sz="3200" b="0" dirty="0" smtClean="0">
                <a:solidFill>
                  <a:schemeClr val="tx1"/>
                </a:solidFill>
              </a:rPr>
              <a:t>CHINA: POINT TO POINT HVDC </a:t>
            </a:r>
          </a:p>
        </p:txBody>
      </p:sp>
      <p:pic>
        <p:nvPicPr>
          <p:cNvPr id="73731" name="Picture 4" descr="mapcombo_sld2.jpg"/>
          <p:cNvPicPr>
            <a:picLocks noChangeAspect="1"/>
          </p:cNvPicPr>
          <p:nvPr/>
        </p:nvPicPr>
        <p:blipFill>
          <a:blip r:embed="rId3" cstate="print"/>
          <a:srcRect l="2226" r="4274" b="1839"/>
          <a:stretch>
            <a:fillRect/>
          </a:stretch>
        </p:blipFill>
        <p:spPr bwMode="auto">
          <a:xfrm>
            <a:off x="1828800" y="1230868"/>
            <a:ext cx="6101678" cy="5157788"/>
          </a:xfrm>
          <a:prstGeom prst="rect">
            <a:avLst/>
          </a:prstGeom>
          <a:noFill/>
          <a:ln w="9525">
            <a:noFill/>
            <a:miter lim="800000"/>
            <a:headEnd/>
            <a:tailEnd/>
          </a:ln>
        </p:spPr>
      </p:pic>
      <p:sp>
        <p:nvSpPr>
          <p:cNvPr id="4" name="TextBox 3"/>
          <p:cNvSpPr txBox="1"/>
          <p:nvPr/>
        </p:nvSpPr>
        <p:spPr>
          <a:xfrm>
            <a:off x="1371600" y="6412468"/>
            <a:ext cx="6864380" cy="369332"/>
          </a:xfrm>
          <a:prstGeom prst="rect">
            <a:avLst/>
          </a:prstGeom>
          <a:noFill/>
        </p:spPr>
        <p:txBody>
          <a:bodyPr wrap="none" rtlCol="0">
            <a:spAutoFit/>
          </a:bodyPr>
          <a:lstStyle/>
          <a:p>
            <a:r>
              <a:rPr lang="en-US" dirty="0" smtClean="0"/>
              <a:t>Source: </a:t>
            </a:r>
            <a:r>
              <a:rPr lang="en-US" dirty="0" err="1" smtClean="0"/>
              <a:t>TresAmigas</a:t>
            </a:r>
            <a:r>
              <a:rPr lang="en-US" dirty="0" smtClean="0"/>
              <a:t> LLC Emerging HVDC Presentation 2013</a:t>
            </a:r>
            <a:endParaRPr lang="en-US" dirty="0"/>
          </a:p>
        </p:txBody>
      </p:sp>
      <p:cxnSp>
        <p:nvCxnSpPr>
          <p:cNvPr id="5" name="Straight Connector 4"/>
          <p:cNvCxnSpPr/>
          <p:nvPr/>
        </p:nvCxnSpPr>
        <p:spPr>
          <a:xfrm>
            <a:off x="381000" y="1066800"/>
            <a:ext cx="8305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en-CA" sz="3600" b="1" dirty="0" smtClean="0">
                <a:solidFill>
                  <a:srgbClr val="C00000"/>
                </a:solidFill>
              </a:rPr>
              <a:t>Canada’s Next Steps</a:t>
            </a:r>
            <a:endParaRPr lang="en-CA" b="1" dirty="0">
              <a:solidFill>
                <a:srgbClr val="C00000"/>
              </a:solidFill>
            </a:endParaRPr>
          </a:p>
        </p:txBody>
      </p:sp>
      <p:sp>
        <p:nvSpPr>
          <p:cNvPr id="3" name="Content Placeholder 2"/>
          <p:cNvSpPr>
            <a:spLocks noGrp="1"/>
          </p:cNvSpPr>
          <p:nvPr>
            <p:ph idx="1"/>
          </p:nvPr>
        </p:nvSpPr>
        <p:spPr>
          <a:xfrm>
            <a:off x="428596" y="1000108"/>
            <a:ext cx="8429684" cy="5857892"/>
          </a:xfrm>
        </p:spPr>
        <p:txBody>
          <a:bodyPr>
            <a:normAutofit fontScale="92500" lnSpcReduction="20000"/>
          </a:bodyPr>
          <a:lstStyle/>
          <a:p>
            <a:pPr marL="514350" indent="-514350">
              <a:buFont typeface="+mj-lt"/>
              <a:buAutoNum type="arabicParenR"/>
            </a:pPr>
            <a:r>
              <a:rPr lang="en-CA" sz="2800" dirty="0" smtClean="0"/>
              <a:t>Map and evaluate our renewable energy </a:t>
            </a:r>
          </a:p>
          <a:p>
            <a:pPr marL="514350" indent="-514350">
              <a:buNone/>
            </a:pPr>
            <a:r>
              <a:rPr lang="en-CA" sz="2800" dirty="0" smtClean="0"/>
              <a:t>       resources regularly and accurately – install </a:t>
            </a:r>
          </a:p>
          <a:p>
            <a:pPr marL="514350" indent="-514350">
              <a:buNone/>
            </a:pPr>
            <a:r>
              <a:rPr lang="en-CA" sz="2800" dirty="0" smtClean="0"/>
              <a:t>       power analytics technology (Big Data)</a:t>
            </a:r>
          </a:p>
          <a:p>
            <a:pPr marL="514350" indent="-514350">
              <a:buNone/>
            </a:pPr>
            <a:endParaRPr lang="en-CA" sz="1500" dirty="0" smtClean="0"/>
          </a:p>
          <a:p>
            <a:pPr marL="514350" indent="-514350">
              <a:buAutoNum type="arabicParenR" startAt="2"/>
            </a:pPr>
            <a:r>
              <a:rPr lang="en-CA" sz="2800" dirty="0" smtClean="0"/>
              <a:t>Notice that peripheral areas of Canada can benefit (re: </a:t>
            </a:r>
            <a:r>
              <a:rPr lang="en-CA" sz="2800" dirty="0" err="1" smtClean="0"/>
              <a:t>Creutzig</a:t>
            </a:r>
            <a:r>
              <a:rPr lang="en-CA" sz="2800" dirty="0" smtClean="0"/>
              <a:t> et al., 2014 and benefits to European periphery)</a:t>
            </a:r>
          </a:p>
          <a:p>
            <a:pPr marL="514350" indent="-514350">
              <a:buAutoNum type="arabicParenR" startAt="2"/>
            </a:pPr>
            <a:endParaRPr lang="en-CA" sz="1500" dirty="0" smtClean="0"/>
          </a:p>
          <a:p>
            <a:pPr marL="514350" indent="-514350">
              <a:buAutoNum type="arabicParenR" startAt="2"/>
            </a:pPr>
            <a:r>
              <a:rPr lang="en-CA" sz="2800" dirty="0" smtClean="0"/>
              <a:t>Plan a cross-Canada grid connected system with </a:t>
            </a:r>
            <a:r>
              <a:rPr lang="en-CA" sz="2800" dirty="0" err="1" smtClean="0"/>
              <a:t>renewables</a:t>
            </a:r>
            <a:r>
              <a:rPr lang="en-CA" sz="2800" dirty="0" smtClean="0"/>
              <a:t>, storage, micro- and super- grids (</a:t>
            </a:r>
            <a:r>
              <a:rPr lang="en-CA" sz="2800" dirty="0" smtClean="0">
                <a:solidFill>
                  <a:srgbClr val="C00000"/>
                </a:solidFill>
              </a:rPr>
              <a:t>A Canadian Clean Energy Plan</a:t>
            </a:r>
            <a:r>
              <a:rPr lang="en-CA" sz="2800" dirty="0" smtClean="0"/>
              <a:t>)</a:t>
            </a:r>
          </a:p>
          <a:p>
            <a:pPr marL="514350" indent="-514350">
              <a:buAutoNum type="arabicParenR" startAt="2"/>
            </a:pPr>
            <a:endParaRPr lang="en-CA" sz="1300" dirty="0" smtClean="0"/>
          </a:p>
          <a:p>
            <a:pPr marL="514350" indent="-514350">
              <a:buAutoNum type="arabicParenR" startAt="2"/>
            </a:pPr>
            <a:r>
              <a:rPr lang="en-CA" sz="2800" dirty="0" smtClean="0"/>
              <a:t>Measure our Canadian success using UNSEEA and an environmentally adjusted net domestic product (EDP rather than GDP). </a:t>
            </a:r>
          </a:p>
          <a:p>
            <a:pPr marL="514350" indent="-514350">
              <a:buAutoNum type="arabicParenR" startAt="2"/>
            </a:pPr>
            <a:endParaRPr lang="en-CA" sz="1300" dirty="0" smtClean="0"/>
          </a:p>
          <a:p>
            <a:pPr marL="514350" indent="-514350">
              <a:buAutoNum type="arabicParenR" startAt="2"/>
            </a:pPr>
            <a:r>
              <a:rPr lang="en-CA" sz="2800" dirty="0" smtClean="0"/>
              <a:t>Coordinate with the US and Mexico for future energy trading and resilience</a:t>
            </a:r>
            <a:endParaRPr lang="en-CA" sz="2800" dirty="0"/>
          </a:p>
        </p:txBody>
      </p:sp>
      <p:pic>
        <p:nvPicPr>
          <p:cNvPr id="5" name="Picture 1" descr="C:\Users\Debbie\AppData\Local\Microsoft\Windows\Temporary Internet Files\Content.IE5\0N769QQZ\MC900018776[1].wmf"/>
          <p:cNvPicPr>
            <a:picLocks noChangeAspect="1" noChangeArrowheads="1"/>
          </p:cNvPicPr>
          <p:nvPr/>
        </p:nvPicPr>
        <p:blipFill>
          <a:blip r:embed="rId2"/>
          <a:srcRect/>
          <a:stretch>
            <a:fillRect/>
          </a:stretch>
        </p:blipFill>
        <p:spPr bwMode="auto">
          <a:xfrm>
            <a:off x="428596" y="214290"/>
            <a:ext cx="1500198" cy="770387"/>
          </a:xfrm>
          <a:prstGeom prst="rect">
            <a:avLst/>
          </a:prstGeom>
          <a:noFill/>
        </p:spPr>
      </p:pic>
      <p:pic>
        <p:nvPicPr>
          <p:cNvPr id="18433" name="Picture 1" descr="C:\Users\Debbie\AppData\Local\Microsoft\Windows\Temporary Internet Files\Content.IE5\SOZQG75O\MC900444748[1].jpg"/>
          <p:cNvPicPr>
            <a:picLocks noChangeAspect="1" noChangeArrowheads="1"/>
          </p:cNvPicPr>
          <p:nvPr/>
        </p:nvPicPr>
        <p:blipFill>
          <a:blip r:embed="rId3" cstate="print"/>
          <a:srcRect/>
          <a:stretch>
            <a:fillRect/>
          </a:stretch>
        </p:blipFill>
        <p:spPr bwMode="auto">
          <a:xfrm>
            <a:off x="7239986" y="285728"/>
            <a:ext cx="1403980" cy="181810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Agenda</a:t>
            </a:r>
            <a:endParaRPr lang="en-CA" dirty="0"/>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CA" dirty="0" smtClean="0"/>
              <a:t>Why </a:t>
            </a:r>
            <a:r>
              <a:rPr lang="en-CA" b="1" i="1" dirty="0" smtClean="0"/>
              <a:t>“100% </a:t>
            </a:r>
            <a:r>
              <a:rPr lang="en-CA" b="1" i="1" dirty="0" err="1" smtClean="0"/>
              <a:t>Renewables</a:t>
            </a:r>
            <a:r>
              <a:rPr lang="en-CA" b="1" i="1" dirty="0" smtClean="0"/>
              <a:t>” </a:t>
            </a:r>
            <a:r>
              <a:rPr lang="en-CA" dirty="0" smtClean="0"/>
              <a:t>is a </a:t>
            </a:r>
            <a:r>
              <a:rPr lang="en-CA" u="sng" dirty="0" smtClean="0"/>
              <a:t>GOAL</a:t>
            </a:r>
            <a:r>
              <a:rPr lang="en-CA" dirty="0" smtClean="0"/>
              <a:t> as well as a SOLUTION</a:t>
            </a:r>
            <a:endParaRPr lang="en-CA" dirty="0"/>
          </a:p>
          <a:p>
            <a:pPr marL="514350" indent="-514350">
              <a:lnSpc>
                <a:spcPct val="150000"/>
              </a:lnSpc>
              <a:buFont typeface="+mj-lt"/>
              <a:buAutoNum type="arabicPeriod"/>
            </a:pPr>
            <a:r>
              <a:rPr lang="en-CA" dirty="0" smtClean="0"/>
              <a:t>How we may transition to 100% </a:t>
            </a:r>
            <a:r>
              <a:rPr lang="en-CA" dirty="0" err="1" smtClean="0"/>
              <a:t>Renewables</a:t>
            </a:r>
            <a:r>
              <a:rPr lang="en-CA" dirty="0" smtClean="0"/>
              <a:t> – A study is underway</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CA" dirty="0" smtClean="0"/>
              <a:t>Solar Energy in Canada</a:t>
            </a:r>
            <a:endParaRPr lang="en-CA" dirty="0"/>
          </a:p>
        </p:txBody>
      </p:sp>
      <p:sp>
        <p:nvSpPr>
          <p:cNvPr id="3" name="Content Placeholder 2"/>
          <p:cNvSpPr>
            <a:spLocks noGrp="1"/>
          </p:cNvSpPr>
          <p:nvPr>
            <p:ph idx="1"/>
          </p:nvPr>
        </p:nvSpPr>
        <p:spPr/>
        <p:txBody>
          <a:bodyPr/>
          <a:lstStyle/>
          <a:p>
            <a:endParaRPr lang="en-CA" dirty="0"/>
          </a:p>
        </p:txBody>
      </p:sp>
      <p:pic>
        <p:nvPicPr>
          <p:cNvPr id="34818" name="Picture 2" descr="http://www.geni.org/globalenergy/library/renewable-energy-resources/north%20america/Solar/maps/canada_files/canada-solar.jpg"/>
          <p:cNvPicPr>
            <a:picLocks noChangeAspect="1" noChangeArrowheads="1"/>
          </p:cNvPicPr>
          <p:nvPr/>
        </p:nvPicPr>
        <p:blipFill>
          <a:blip r:embed="rId3"/>
          <a:srcRect/>
          <a:stretch>
            <a:fillRect/>
          </a:stretch>
        </p:blipFill>
        <p:spPr bwMode="auto">
          <a:xfrm>
            <a:off x="571472" y="1000108"/>
            <a:ext cx="7715304" cy="5089244"/>
          </a:xfrm>
          <a:prstGeom prst="rect">
            <a:avLst/>
          </a:prstGeom>
          <a:noFill/>
        </p:spPr>
      </p:pic>
      <p:sp>
        <p:nvSpPr>
          <p:cNvPr id="5" name="TextBox 4"/>
          <p:cNvSpPr txBox="1"/>
          <p:nvPr/>
        </p:nvSpPr>
        <p:spPr>
          <a:xfrm>
            <a:off x="2643174" y="6286520"/>
            <a:ext cx="3938386" cy="369332"/>
          </a:xfrm>
          <a:prstGeom prst="rect">
            <a:avLst/>
          </a:prstGeom>
          <a:noFill/>
        </p:spPr>
        <p:txBody>
          <a:bodyPr wrap="none" rtlCol="0">
            <a:spAutoFit/>
          </a:bodyPr>
          <a:lstStyle/>
          <a:p>
            <a:r>
              <a:rPr lang="en-CA" dirty="0" smtClean="0"/>
              <a:t>Source: Global Energy Network Institute</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CA" dirty="0" smtClean="0"/>
              <a:t>Wind Energy in Canada</a:t>
            </a:r>
            <a:endParaRPr lang="en-CA" dirty="0"/>
          </a:p>
        </p:txBody>
      </p:sp>
      <p:sp>
        <p:nvSpPr>
          <p:cNvPr id="3" name="Content Placeholder 2"/>
          <p:cNvSpPr>
            <a:spLocks noGrp="1"/>
          </p:cNvSpPr>
          <p:nvPr>
            <p:ph idx="1"/>
          </p:nvPr>
        </p:nvSpPr>
        <p:spPr>
          <a:xfrm>
            <a:off x="428596" y="2332037"/>
            <a:ext cx="8229600" cy="4525963"/>
          </a:xfrm>
        </p:spPr>
        <p:txBody>
          <a:bodyPr>
            <a:normAutofit/>
          </a:bodyPr>
          <a:lstStyle/>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algn="ctr">
              <a:buNone/>
            </a:pPr>
            <a:r>
              <a:rPr lang="en-CA" sz="2000" dirty="0" smtClean="0"/>
              <a:t>Source: Canadian Wind Energy Atlas</a:t>
            </a:r>
            <a:endParaRPr lang="en-CA" sz="2000" dirty="0"/>
          </a:p>
        </p:txBody>
      </p:sp>
      <p:pic>
        <p:nvPicPr>
          <p:cNvPr id="38914" name="Picture 2" descr="http://www.windatlas.ca/images/bigmap_E1_ANU_50.png"/>
          <p:cNvPicPr>
            <a:picLocks noChangeAspect="1" noChangeArrowheads="1"/>
          </p:cNvPicPr>
          <p:nvPr/>
        </p:nvPicPr>
        <p:blipFill>
          <a:blip r:embed="rId3"/>
          <a:srcRect/>
          <a:stretch>
            <a:fillRect/>
          </a:stretch>
        </p:blipFill>
        <p:spPr bwMode="auto">
          <a:xfrm>
            <a:off x="1214414" y="928670"/>
            <a:ext cx="6715172" cy="500951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Geothermal Energy in Canada</a:t>
            </a:r>
            <a:endParaRPr lang="en-CA" dirty="0"/>
          </a:p>
        </p:txBody>
      </p:sp>
      <p:pic>
        <p:nvPicPr>
          <p:cNvPr id="13313" name="Picture 1"/>
          <p:cNvPicPr>
            <a:picLocks noGrp="1" noChangeAspect="1" noChangeArrowheads="1"/>
          </p:cNvPicPr>
          <p:nvPr>
            <p:ph idx="1"/>
          </p:nvPr>
        </p:nvPicPr>
        <p:blipFill>
          <a:blip r:embed="rId3"/>
          <a:srcRect/>
          <a:stretch>
            <a:fillRect/>
          </a:stretch>
        </p:blipFill>
        <p:spPr bwMode="auto">
          <a:xfrm>
            <a:off x="2647703" y="1571612"/>
            <a:ext cx="5853387" cy="4386096"/>
          </a:xfrm>
          <a:prstGeom prst="rect">
            <a:avLst/>
          </a:prstGeom>
          <a:noFill/>
          <a:ln w="9525">
            <a:noFill/>
            <a:miter lim="800000"/>
            <a:headEnd/>
            <a:tailEnd/>
          </a:ln>
          <a:effectLst/>
        </p:spPr>
      </p:pic>
      <p:sp>
        <p:nvSpPr>
          <p:cNvPr id="6" name="TextBox 5"/>
          <p:cNvSpPr txBox="1"/>
          <p:nvPr/>
        </p:nvSpPr>
        <p:spPr>
          <a:xfrm>
            <a:off x="3454908" y="6072206"/>
            <a:ext cx="4546116" cy="646331"/>
          </a:xfrm>
          <a:prstGeom prst="rect">
            <a:avLst/>
          </a:prstGeom>
          <a:noFill/>
        </p:spPr>
        <p:txBody>
          <a:bodyPr wrap="none" rtlCol="0">
            <a:spAutoFit/>
          </a:bodyPr>
          <a:lstStyle/>
          <a:p>
            <a:r>
              <a:rPr lang="en-CA" dirty="0" smtClean="0"/>
              <a:t>Pattern of mean thermal conductivity (W/m K)</a:t>
            </a:r>
          </a:p>
          <a:p>
            <a:r>
              <a:rPr lang="en-CA" dirty="0" smtClean="0"/>
              <a:t>Source:  Geological Survey of Canada 2012</a:t>
            </a:r>
            <a:endParaRPr lang="en-CA" dirty="0"/>
          </a:p>
        </p:txBody>
      </p:sp>
      <p:sp>
        <p:nvSpPr>
          <p:cNvPr id="7" name="TextBox 6"/>
          <p:cNvSpPr txBox="1"/>
          <p:nvPr/>
        </p:nvSpPr>
        <p:spPr>
          <a:xfrm>
            <a:off x="214283" y="1714488"/>
            <a:ext cx="2500330" cy="4955203"/>
          </a:xfrm>
          <a:prstGeom prst="rect">
            <a:avLst/>
          </a:prstGeom>
          <a:noFill/>
        </p:spPr>
        <p:txBody>
          <a:bodyPr wrap="square" rtlCol="0">
            <a:spAutoFit/>
          </a:bodyPr>
          <a:lstStyle/>
          <a:p>
            <a:r>
              <a:rPr lang="en-CA" sz="2000" dirty="0" smtClean="0"/>
              <a:t>Canada has enough</a:t>
            </a:r>
          </a:p>
          <a:p>
            <a:r>
              <a:rPr lang="en-CA" sz="2000" dirty="0" smtClean="0"/>
              <a:t>geothermal energy </a:t>
            </a:r>
          </a:p>
          <a:p>
            <a:r>
              <a:rPr lang="en-CA" sz="2000" dirty="0" smtClean="0"/>
              <a:t>to supply the country’s total energy requirements.</a:t>
            </a:r>
          </a:p>
          <a:p>
            <a:endParaRPr lang="en-CA" sz="2000" dirty="0" smtClean="0"/>
          </a:p>
          <a:p>
            <a:r>
              <a:rPr lang="en-CA" sz="2000" dirty="0" smtClean="0"/>
              <a:t>Geothermal is broadly distributed but we only have 40% of the data.</a:t>
            </a:r>
          </a:p>
          <a:p>
            <a:endParaRPr lang="en-CA" sz="2000" dirty="0" smtClean="0"/>
          </a:p>
          <a:p>
            <a:r>
              <a:rPr lang="en-CA" sz="2000" dirty="0" smtClean="0"/>
              <a:t>Remote northern communities could benefit first.</a:t>
            </a:r>
          </a:p>
          <a:p>
            <a:endParaRPr lang="en-CA" dirty="0" smtClean="0"/>
          </a:p>
          <a:p>
            <a:endParaRPr lang="en-CA"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368280"/>
          </a:xfrm>
        </p:spPr>
        <p:txBody>
          <a:bodyPr>
            <a:noAutofit/>
          </a:bodyPr>
          <a:lstStyle/>
          <a:p>
            <a:r>
              <a:rPr lang="en-CA" sz="3200" dirty="0" smtClean="0"/>
              <a:t/>
            </a:r>
            <a:br>
              <a:rPr lang="en-CA" sz="3200" dirty="0" smtClean="0"/>
            </a:br>
            <a:r>
              <a:rPr lang="en-CA" sz="2400" dirty="0" smtClean="0"/>
              <a:t>Clean Future Commitments</a:t>
            </a:r>
            <a:r>
              <a:rPr lang="en-CA" sz="2800" dirty="0" smtClean="0"/>
              <a:t/>
            </a:r>
            <a:br>
              <a:rPr lang="en-CA" sz="2800" dirty="0" smtClean="0"/>
            </a:br>
            <a:endParaRPr lang="en-CA" sz="3200" i="1" dirty="0"/>
          </a:p>
        </p:txBody>
      </p:sp>
      <p:graphicFrame>
        <p:nvGraphicFramePr>
          <p:cNvPr id="6" name="Content Placeholder 5"/>
          <p:cNvGraphicFramePr>
            <a:graphicFrameLocks noGrp="1"/>
          </p:cNvGraphicFramePr>
          <p:nvPr>
            <p:ph idx="1"/>
          </p:nvPr>
        </p:nvGraphicFramePr>
        <p:xfrm>
          <a:off x="0" y="421640"/>
          <a:ext cx="9144000" cy="6222999"/>
        </p:xfrm>
        <a:graphic>
          <a:graphicData uri="http://schemas.openxmlformats.org/drawingml/2006/table">
            <a:tbl>
              <a:tblPr firstRow="1" bandRow="1">
                <a:tableStyleId>{5C22544A-7EE6-4342-B048-85BDC9FD1C3A}</a:tableStyleId>
              </a:tblPr>
              <a:tblGrid>
                <a:gridCol w="1727973"/>
                <a:gridCol w="2232469"/>
                <a:gridCol w="2455106"/>
                <a:gridCol w="2728452"/>
              </a:tblGrid>
              <a:tr h="370840">
                <a:tc>
                  <a:txBody>
                    <a:bodyPr/>
                    <a:lstStyle/>
                    <a:p>
                      <a:r>
                        <a:rPr lang="en-CA" sz="1600" dirty="0" smtClean="0"/>
                        <a:t>Country</a:t>
                      </a:r>
                      <a:endParaRPr lang="en-CA" sz="1600" dirty="0"/>
                    </a:p>
                  </a:txBody>
                  <a:tcPr/>
                </a:tc>
                <a:tc>
                  <a:txBody>
                    <a:bodyPr/>
                    <a:lstStyle/>
                    <a:p>
                      <a:pPr algn="ctr"/>
                      <a:r>
                        <a:rPr lang="en-CA" sz="1600" dirty="0" smtClean="0"/>
                        <a:t>Current GHG</a:t>
                      </a:r>
                      <a:r>
                        <a:rPr lang="en-CA" sz="1600" baseline="0" dirty="0" smtClean="0"/>
                        <a:t> Reduction </a:t>
                      </a:r>
                      <a:endParaRPr lang="en-CA" sz="1600" dirty="0"/>
                    </a:p>
                  </a:txBody>
                  <a:tcPr/>
                </a:tc>
                <a:tc>
                  <a:txBody>
                    <a:bodyPr/>
                    <a:lstStyle/>
                    <a:p>
                      <a:pPr algn="ctr"/>
                      <a:r>
                        <a:rPr lang="en-CA" sz="1600" dirty="0" smtClean="0"/>
                        <a:t>GHG Emissions </a:t>
                      </a:r>
                      <a:r>
                        <a:rPr lang="en-CA" sz="1600" baseline="0" dirty="0" smtClean="0"/>
                        <a:t>Target</a:t>
                      </a:r>
                      <a:endParaRPr lang="en-CA" sz="1600" dirty="0"/>
                    </a:p>
                  </a:txBody>
                  <a:tcPr/>
                </a:tc>
                <a:tc>
                  <a:txBody>
                    <a:bodyPr/>
                    <a:lstStyle/>
                    <a:p>
                      <a:pPr algn="ctr"/>
                      <a:r>
                        <a:rPr lang="en-CA" sz="1600" dirty="0" smtClean="0"/>
                        <a:t>Renewable Energy Target</a:t>
                      </a:r>
                      <a:endParaRPr lang="en-CA" sz="1600" dirty="0"/>
                    </a:p>
                  </a:txBody>
                  <a:tcPr/>
                </a:tc>
              </a:tr>
              <a:tr h="370840">
                <a:tc>
                  <a:txBody>
                    <a:bodyPr/>
                    <a:lstStyle/>
                    <a:p>
                      <a:r>
                        <a:rPr lang="en-CA" sz="1400" dirty="0" smtClean="0"/>
                        <a:t>Canada</a:t>
                      </a:r>
                    </a:p>
                    <a:p>
                      <a:r>
                        <a:rPr lang="en-CA" sz="1400" dirty="0" smtClean="0"/>
                        <a:t>Kyoto </a:t>
                      </a:r>
                      <a:r>
                        <a:rPr lang="en-CA" sz="1400" dirty="0" err="1" smtClean="0"/>
                        <a:t>Withdrawl</a:t>
                      </a:r>
                      <a:r>
                        <a:rPr lang="en-CA" sz="1400" dirty="0" smtClean="0"/>
                        <a:t>; Copenhagen Accord</a:t>
                      </a:r>
                      <a:endParaRPr lang="en-CA" sz="1400" dirty="0"/>
                    </a:p>
                  </a:txBody>
                  <a:tcPr>
                    <a:solidFill>
                      <a:schemeClr val="accent2">
                        <a:lumMod val="20000"/>
                        <a:lumOff val="80000"/>
                      </a:schemeClr>
                    </a:solidFill>
                  </a:tcPr>
                </a:tc>
                <a:tc>
                  <a:txBody>
                    <a:bodyPr/>
                    <a:lstStyle/>
                    <a:p>
                      <a:r>
                        <a:rPr lang="en-CA" sz="1400" dirty="0" smtClean="0"/>
                        <a:t>GHG emissions are </a:t>
                      </a:r>
                      <a:r>
                        <a:rPr lang="en-CA" sz="1400" b="1" dirty="0" smtClean="0"/>
                        <a:t>17% higher</a:t>
                      </a:r>
                      <a:r>
                        <a:rPr lang="en-CA" sz="1400" b="1" baseline="0" dirty="0" smtClean="0"/>
                        <a:t> than 1990  in 2009</a:t>
                      </a:r>
                      <a:endParaRPr lang="en-CA" sz="1400" b="1" dirty="0"/>
                    </a:p>
                  </a:txBody>
                  <a:tcPr>
                    <a:solidFill>
                      <a:schemeClr val="accent2">
                        <a:lumMod val="20000"/>
                        <a:lumOff val="80000"/>
                      </a:schemeClr>
                    </a:solidFill>
                  </a:tcPr>
                </a:tc>
                <a:tc>
                  <a:txBody>
                    <a:bodyPr/>
                    <a:lstStyle/>
                    <a:p>
                      <a:r>
                        <a:rPr lang="en-CA" sz="1400" dirty="0" smtClean="0"/>
                        <a:t>-6% below 1990 levels in 2012 Kyoto target</a:t>
                      </a:r>
                    </a:p>
                    <a:p>
                      <a:r>
                        <a:rPr lang="en-CA" sz="1400" dirty="0" smtClean="0"/>
                        <a:t>17% below 2005 levels by 2020</a:t>
                      </a:r>
                      <a:endParaRPr lang="en-CA" sz="1400" dirty="0"/>
                    </a:p>
                  </a:txBody>
                  <a:tcPr>
                    <a:solidFill>
                      <a:schemeClr val="accent2">
                        <a:lumMod val="20000"/>
                        <a:lumOff val="80000"/>
                      </a:schemeClr>
                    </a:solidFill>
                  </a:tcPr>
                </a:tc>
                <a:tc>
                  <a:txBody>
                    <a:bodyPr/>
                    <a:lstStyle/>
                    <a:p>
                      <a:r>
                        <a:rPr lang="en-CA" sz="1400" dirty="0" smtClean="0"/>
                        <a:t>No national</a:t>
                      </a:r>
                      <a:r>
                        <a:rPr lang="en-CA" sz="1400" baseline="0" dirty="0" smtClean="0"/>
                        <a:t> target</a:t>
                      </a:r>
                      <a:endParaRPr lang="en-CA" sz="1400" dirty="0"/>
                    </a:p>
                  </a:txBody>
                  <a:tcPr>
                    <a:solidFill>
                      <a:schemeClr val="accent2">
                        <a:lumMod val="20000"/>
                        <a:lumOff val="80000"/>
                      </a:schemeClr>
                    </a:solidFill>
                  </a:tcPr>
                </a:tc>
              </a:tr>
              <a:tr h="726456">
                <a:tc>
                  <a:txBody>
                    <a:bodyPr/>
                    <a:lstStyle/>
                    <a:p>
                      <a:r>
                        <a:rPr lang="en-CA" sz="1400" dirty="0" smtClean="0"/>
                        <a:t>Europe (EU) (10% of world emissions)</a:t>
                      </a:r>
                    </a:p>
                    <a:p>
                      <a:r>
                        <a:rPr lang="en-CA" sz="1400" dirty="0" smtClean="0"/>
                        <a:t>Kyoto</a:t>
                      </a:r>
                    </a:p>
                    <a:p>
                      <a:endParaRPr lang="en-CA" sz="1400" dirty="0" smtClean="0"/>
                    </a:p>
                    <a:p>
                      <a:r>
                        <a:rPr lang="en-CA" sz="1400" dirty="0" smtClean="0"/>
                        <a:t>Germany; Sweden</a:t>
                      </a:r>
                    </a:p>
                  </a:txBody>
                  <a:tcPr/>
                </a:tc>
                <a:tc>
                  <a:txBody>
                    <a:bodyPr/>
                    <a:lstStyle/>
                    <a:p>
                      <a:r>
                        <a:rPr lang="en-CA" sz="1400" dirty="0" smtClean="0"/>
                        <a:t>19.2% below</a:t>
                      </a:r>
                      <a:r>
                        <a:rPr lang="en-CA" sz="1400" baseline="0" dirty="0" smtClean="0"/>
                        <a:t> 1990 levels in 2012</a:t>
                      </a:r>
                    </a:p>
                  </a:txBody>
                  <a:tcPr/>
                </a:tc>
                <a:tc>
                  <a:txBody>
                    <a:bodyPr/>
                    <a:lstStyle/>
                    <a:p>
                      <a:r>
                        <a:rPr lang="en-CA" sz="1400" dirty="0" smtClean="0"/>
                        <a:t>-8% below 1990 levels in  2012</a:t>
                      </a:r>
                    </a:p>
                    <a:p>
                      <a:r>
                        <a:rPr lang="en-CA" sz="1400" dirty="0" smtClean="0"/>
                        <a:t>20% below 1990 levels in 2020</a:t>
                      </a:r>
                    </a:p>
                    <a:p>
                      <a:r>
                        <a:rPr lang="en-CA" sz="1400" dirty="0" smtClean="0"/>
                        <a:t>40% below 1990 by 2030</a:t>
                      </a:r>
                      <a:endParaRPr lang="en-CA" sz="1400" dirty="0"/>
                    </a:p>
                  </a:txBody>
                  <a:tcPr/>
                </a:tc>
                <a:tc>
                  <a:txBody>
                    <a:bodyPr/>
                    <a:lstStyle/>
                    <a:p>
                      <a:r>
                        <a:rPr lang="en-CA" sz="1400" dirty="0" smtClean="0"/>
                        <a:t>20% target by 2020 is expected to </a:t>
                      </a:r>
                      <a:r>
                        <a:rPr lang="en-CA" sz="1400" baseline="0" dirty="0" smtClean="0"/>
                        <a:t>exceed (wind &amp; hydro +)</a:t>
                      </a:r>
                      <a:endParaRPr lang="en-CA" sz="1400" dirty="0" smtClean="0"/>
                    </a:p>
                    <a:p>
                      <a:r>
                        <a:rPr lang="en-CA" sz="1400" dirty="0" smtClean="0"/>
                        <a:t>Total energy 27%</a:t>
                      </a:r>
                      <a:r>
                        <a:rPr lang="en-CA" sz="1400" baseline="0" dirty="0" smtClean="0"/>
                        <a:t> by 2030; electricity 45%</a:t>
                      </a:r>
                    </a:p>
                    <a:p>
                      <a:r>
                        <a:rPr lang="en-CA" sz="1400" baseline="0" dirty="0" smtClean="0"/>
                        <a:t>45% by 2030; 51% now</a:t>
                      </a:r>
                      <a:endParaRPr lang="en-CA" sz="1400" dirty="0"/>
                    </a:p>
                  </a:txBody>
                  <a:tcPr/>
                </a:tc>
              </a:tr>
              <a:tr h="370840">
                <a:tc>
                  <a:txBody>
                    <a:bodyPr/>
                    <a:lstStyle/>
                    <a:p>
                      <a:r>
                        <a:rPr lang="en-CA" sz="1400" dirty="0" smtClean="0"/>
                        <a:t>California</a:t>
                      </a:r>
                    </a:p>
                    <a:p>
                      <a:endParaRPr lang="en-CA" sz="1400" dirty="0" smtClean="0"/>
                    </a:p>
                    <a:p>
                      <a:endParaRPr lang="en-CA" sz="1400" dirty="0" smtClean="0"/>
                    </a:p>
                    <a:p>
                      <a:endParaRPr lang="en-CA" sz="1400" dirty="0" smtClean="0"/>
                    </a:p>
                    <a:p>
                      <a:r>
                        <a:rPr lang="en-CA" sz="1400" dirty="0" smtClean="0"/>
                        <a:t>US (15% of world emissions)</a:t>
                      </a:r>
                      <a:endParaRPr lang="en-CA" sz="1400" dirty="0"/>
                    </a:p>
                  </a:txBody>
                  <a:tcPr/>
                </a:tc>
                <a:tc>
                  <a:txBody>
                    <a:bodyPr/>
                    <a:lstStyle/>
                    <a:p>
                      <a:r>
                        <a:rPr lang="en-CA" sz="1400" dirty="0" smtClean="0"/>
                        <a:t>On track</a:t>
                      </a:r>
                    </a:p>
                    <a:p>
                      <a:endParaRPr lang="en-CA" sz="1400" dirty="0" smtClean="0"/>
                    </a:p>
                    <a:p>
                      <a:endParaRPr lang="en-CA" sz="1400" dirty="0" smtClean="0"/>
                    </a:p>
                    <a:p>
                      <a:r>
                        <a:rPr lang="en-CA" sz="1400" dirty="0" smtClean="0"/>
                        <a:t>New target agreement</a:t>
                      </a:r>
                      <a:r>
                        <a:rPr lang="en-CA" sz="1400" baseline="0" dirty="0" smtClean="0"/>
                        <a:t> re: China</a:t>
                      </a:r>
                      <a:endParaRPr lang="en-CA" sz="1400" dirty="0"/>
                    </a:p>
                  </a:txBody>
                  <a:tcPr/>
                </a:tc>
                <a:tc>
                  <a:txBody>
                    <a:bodyPr/>
                    <a:lstStyle/>
                    <a:p>
                      <a:r>
                        <a:rPr lang="en-CA" sz="1400" dirty="0" smtClean="0"/>
                        <a:t>1990 levels by 2020; 80% below 1990 levels by 2050</a:t>
                      </a:r>
                    </a:p>
                    <a:p>
                      <a:endParaRPr lang="en-CA" sz="1400" dirty="0" smtClean="0"/>
                    </a:p>
                    <a:p>
                      <a:r>
                        <a:rPr lang="en-CA" sz="1400" dirty="0" smtClean="0"/>
                        <a:t>26-28% below 2005 levels by 2025 </a:t>
                      </a:r>
                      <a:endParaRPr lang="en-CA" sz="1400" dirty="0"/>
                    </a:p>
                  </a:txBody>
                  <a:tcPr/>
                </a:tc>
                <a:tc>
                  <a:txBody>
                    <a:bodyPr/>
                    <a:lstStyle/>
                    <a:p>
                      <a:r>
                        <a:rPr lang="en-CA" sz="1400" dirty="0" smtClean="0"/>
                        <a:t>33% by 2020; 50% by 2030</a:t>
                      </a:r>
                    </a:p>
                    <a:p>
                      <a:endParaRPr lang="en-CA" sz="1400" dirty="0" smtClean="0"/>
                    </a:p>
                    <a:p>
                      <a:endParaRPr lang="en-CA" sz="1400" dirty="0" smtClean="0"/>
                    </a:p>
                    <a:p>
                      <a:r>
                        <a:rPr lang="en-CA" sz="1400" dirty="0" smtClean="0"/>
                        <a:t>20% by 2020</a:t>
                      </a:r>
                      <a:endParaRPr lang="en-CA" sz="1400" dirty="0"/>
                    </a:p>
                  </a:txBody>
                  <a:tcPr/>
                </a:tc>
              </a:tr>
              <a:tr h="370840">
                <a:tc>
                  <a:txBody>
                    <a:bodyPr/>
                    <a:lstStyle/>
                    <a:p>
                      <a:r>
                        <a:rPr lang="en-CA" sz="1400" dirty="0" smtClean="0"/>
                        <a:t>Australia</a:t>
                      </a:r>
                    </a:p>
                    <a:p>
                      <a:r>
                        <a:rPr lang="en-CA" sz="1400" dirty="0" smtClean="0"/>
                        <a:t>Kyoto</a:t>
                      </a:r>
                      <a:endParaRPr lang="en-CA" sz="1400" dirty="0"/>
                    </a:p>
                  </a:txBody>
                  <a:tcPr/>
                </a:tc>
                <a:tc>
                  <a:txBody>
                    <a:bodyPr/>
                    <a:lstStyle/>
                    <a:p>
                      <a:r>
                        <a:rPr lang="en-CA" sz="1400" dirty="0" smtClean="0"/>
                        <a:t>On track</a:t>
                      </a:r>
                      <a:r>
                        <a:rPr lang="en-CA" sz="1400" baseline="0" dirty="0" smtClean="0"/>
                        <a:t> in 2012  at </a:t>
                      </a:r>
                      <a:r>
                        <a:rPr lang="en-CA" sz="1400" dirty="0" smtClean="0"/>
                        <a:t>106%</a:t>
                      </a:r>
                      <a:r>
                        <a:rPr lang="en-CA" sz="1400" baseline="0" dirty="0" smtClean="0"/>
                        <a:t> of 1990 levels</a:t>
                      </a:r>
                      <a:endParaRPr lang="en-CA" sz="1400" dirty="0"/>
                    </a:p>
                  </a:txBody>
                  <a:tcPr/>
                </a:tc>
                <a:tc>
                  <a:txBody>
                    <a:bodyPr/>
                    <a:lstStyle/>
                    <a:p>
                      <a:r>
                        <a:rPr lang="en-CA" sz="1400" dirty="0" smtClean="0"/>
                        <a:t>+8% of 1990 levels by 2012</a:t>
                      </a:r>
                      <a:endParaRPr lang="en-CA" sz="1400" dirty="0"/>
                    </a:p>
                  </a:txBody>
                  <a:tcPr/>
                </a:tc>
                <a:tc>
                  <a:txBody>
                    <a:bodyPr/>
                    <a:lstStyle/>
                    <a:p>
                      <a:r>
                        <a:rPr lang="en-CA" sz="1400" dirty="0" smtClean="0"/>
                        <a:t>20% by 2020 (41</a:t>
                      </a:r>
                      <a:r>
                        <a:rPr lang="en-CA" sz="1400" baseline="0" dirty="0" smtClean="0"/>
                        <a:t>k </a:t>
                      </a:r>
                      <a:r>
                        <a:rPr lang="en-CA" sz="1400" baseline="0" dirty="0" err="1" smtClean="0"/>
                        <a:t>GWh</a:t>
                      </a:r>
                      <a:r>
                        <a:rPr lang="en-CA" sz="1400" baseline="0" dirty="0" smtClean="0"/>
                        <a:t>)</a:t>
                      </a:r>
                    </a:p>
                    <a:p>
                      <a:r>
                        <a:rPr lang="en-CA" sz="1400" baseline="0" dirty="0" smtClean="0"/>
                        <a:t>Now reduced 26k </a:t>
                      </a:r>
                      <a:r>
                        <a:rPr lang="en-CA" sz="1400" baseline="0" dirty="0" err="1" smtClean="0"/>
                        <a:t>GWh</a:t>
                      </a:r>
                      <a:endParaRPr lang="en-CA" sz="1400" dirty="0"/>
                    </a:p>
                  </a:txBody>
                  <a:tcPr/>
                </a:tc>
              </a:tr>
              <a:tr h="370840">
                <a:tc>
                  <a:txBody>
                    <a:bodyPr/>
                    <a:lstStyle/>
                    <a:p>
                      <a:r>
                        <a:rPr lang="en-CA" sz="1400" baseline="0" dirty="0" smtClean="0"/>
                        <a:t>Japan</a:t>
                      </a:r>
                    </a:p>
                    <a:p>
                      <a:r>
                        <a:rPr lang="en-CA" sz="1400" baseline="0" dirty="0" smtClean="0"/>
                        <a:t>Kyoto</a:t>
                      </a:r>
                      <a:endParaRPr lang="en-CA" sz="1400" dirty="0"/>
                    </a:p>
                  </a:txBody>
                  <a:tcPr/>
                </a:tc>
                <a:tc>
                  <a:txBody>
                    <a:bodyPr/>
                    <a:lstStyle/>
                    <a:p>
                      <a:r>
                        <a:rPr lang="en-CA" sz="1400" dirty="0" smtClean="0"/>
                        <a:t>Japan</a:t>
                      </a:r>
                      <a:r>
                        <a:rPr lang="en-CA" sz="1400" baseline="0" dirty="0" smtClean="0"/>
                        <a:t> Fukushima disaster set back</a:t>
                      </a:r>
                      <a:endParaRPr lang="en-CA" sz="1400" dirty="0"/>
                    </a:p>
                  </a:txBody>
                  <a:tcPr/>
                </a:tc>
                <a:tc>
                  <a:txBody>
                    <a:bodyPr/>
                    <a:lstStyle/>
                    <a:p>
                      <a:r>
                        <a:rPr lang="en-CA" sz="1400" dirty="0" smtClean="0"/>
                        <a:t>-6% of 1990</a:t>
                      </a:r>
                      <a:r>
                        <a:rPr lang="en-CA" sz="1400" baseline="0" dirty="0" smtClean="0"/>
                        <a:t> levels by 2012</a:t>
                      </a:r>
                      <a:endParaRPr lang="en-CA" sz="1400" dirty="0"/>
                    </a:p>
                  </a:txBody>
                  <a:tcPr/>
                </a:tc>
                <a:tc>
                  <a:txBody>
                    <a:bodyPr/>
                    <a:lstStyle/>
                    <a:p>
                      <a:r>
                        <a:rPr lang="en-CA" sz="1400" dirty="0" smtClean="0"/>
                        <a:t>Japan</a:t>
                      </a:r>
                      <a:r>
                        <a:rPr lang="en-CA" sz="1400" baseline="0" dirty="0" smtClean="0"/>
                        <a:t> 13.5% by 2020, 20% in 2030</a:t>
                      </a:r>
                      <a:endParaRPr lang="en-CA" sz="1400" dirty="0"/>
                    </a:p>
                  </a:txBody>
                  <a:tcPr/>
                </a:tc>
              </a:tr>
              <a:tr h="370840">
                <a:tc>
                  <a:txBody>
                    <a:bodyPr/>
                    <a:lstStyle/>
                    <a:p>
                      <a:r>
                        <a:rPr lang="en-CA" sz="1400" dirty="0" smtClean="0"/>
                        <a:t>New Zealand</a:t>
                      </a:r>
                      <a:endParaRPr lang="en-CA" sz="1400" baseline="0" dirty="0" smtClean="0"/>
                    </a:p>
                    <a:p>
                      <a:r>
                        <a:rPr lang="en-CA" sz="1400" baseline="0" dirty="0" smtClean="0"/>
                        <a:t>Kyoto</a:t>
                      </a:r>
                      <a:endParaRPr lang="en-CA" sz="1400" dirty="0"/>
                    </a:p>
                  </a:txBody>
                  <a:tcPr/>
                </a:tc>
                <a:tc>
                  <a:txBody>
                    <a:bodyPr/>
                    <a:lstStyle/>
                    <a:p>
                      <a:r>
                        <a:rPr lang="en-CA" sz="1400" dirty="0" smtClean="0"/>
                        <a:t>Increased</a:t>
                      </a:r>
                      <a:r>
                        <a:rPr lang="en-CA" sz="1400" baseline="0" dirty="0" smtClean="0"/>
                        <a:t> by 25% of 1990 levels by 2012</a:t>
                      </a:r>
                      <a:endParaRPr lang="en-CA" sz="1400" dirty="0"/>
                    </a:p>
                  </a:txBody>
                  <a:tcPr/>
                </a:tc>
                <a:tc>
                  <a:txBody>
                    <a:bodyPr/>
                    <a:lstStyle/>
                    <a:p>
                      <a:r>
                        <a:rPr lang="en-CA" sz="1400" dirty="0" smtClean="0"/>
                        <a:t>1990 levels by 2012</a:t>
                      </a:r>
                      <a:endParaRPr lang="en-CA" sz="1400" dirty="0"/>
                    </a:p>
                  </a:txBody>
                  <a:tcPr/>
                </a:tc>
                <a:tc>
                  <a:txBody>
                    <a:bodyPr/>
                    <a:lstStyle/>
                    <a:p>
                      <a:r>
                        <a:rPr lang="en-CA" sz="1400" dirty="0" smtClean="0"/>
                        <a:t>90% by 2025</a:t>
                      </a:r>
                      <a:endParaRPr lang="en-CA" sz="1400" dirty="0"/>
                    </a:p>
                  </a:txBody>
                  <a:tcPr/>
                </a:tc>
              </a:tr>
              <a:tr h="370840">
                <a:tc>
                  <a:txBody>
                    <a:bodyPr/>
                    <a:lstStyle/>
                    <a:p>
                      <a:r>
                        <a:rPr lang="en-CA" sz="1400" dirty="0" smtClean="0"/>
                        <a:t>China (25% of world emissions)</a:t>
                      </a:r>
                      <a:endParaRPr lang="en-CA" sz="1400" dirty="0"/>
                    </a:p>
                  </a:txBody>
                  <a:tcPr/>
                </a:tc>
                <a:tc>
                  <a:txBody>
                    <a:bodyPr/>
                    <a:lstStyle/>
                    <a:p>
                      <a:r>
                        <a:rPr lang="en-CA" sz="1400" dirty="0" smtClean="0"/>
                        <a:t>New target re: US</a:t>
                      </a:r>
                      <a:endParaRPr lang="en-CA" sz="1400" dirty="0"/>
                    </a:p>
                  </a:txBody>
                  <a:tcPr/>
                </a:tc>
                <a:tc>
                  <a:txBody>
                    <a:bodyPr/>
                    <a:lstStyle/>
                    <a:p>
                      <a:r>
                        <a:rPr lang="en-CA" sz="1400" dirty="0" smtClean="0"/>
                        <a:t>Stop</a:t>
                      </a:r>
                      <a:r>
                        <a:rPr lang="en-CA" sz="1400" baseline="0" dirty="0" smtClean="0"/>
                        <a:t> increase in GHG by 2030</a:t>
                      </a:r>
                      <a:endParaRPr lang="en-CA" sz="1400" dirty="0"/>
                    </a:p>
                  </a:txBody>
                  <a:tcPr/>
                </a:tc>
                <a:tc>
                  <a:txBody>
                    <a:bodyPr/>
                    <a:lstStyle/>
                    <a:p>
                      <a:r>
                        <a:rPr lang="en-CA" sz="1400" dirty="0" smtClean="0"/>
                        <a:t>2</a:t>
                      </a:r>
                      <a:r>
                        <a:rPr lang="en-CA" sz="1400" baseline="0" dirty="0" smtClean="0"/>
                        <a:t> times today ~ 800 GW by 2030</a:t>
                      </a:r>
                      <a:endParaRPr lang="en-CA" sz="1400" dirty="0"/>
                    </a:p>
                  </a:txBody>
                  <a:tcPr/>
                </a:tc>
              </a:tr>
              <a:tr h="370840">
                <a:tc>
                  <a:txBody>
                    <a:bodyPr/>
                    <a:lstStyle/>
                    <a:p>
                      <a:r>
                        <a:rPr lang="en-CA" sz="1400" dirty="0" smtClean="0"/>
                        <a:t>India (6% of world emissions)</a:t>
                      </a:r>
                      <a:endParaRPr lang="en-CA" sz="1400" dirty="0"/>
                    </a:p>
                  </a:txBody>
                  <a:tcPr/>
                </a:tc>
                <a:tc>
                  <a:txBody>
                    <a:bodyPr/>
                    <a:lstStyle/>
                    <a:p>
                      <a:r>
                        <a:rPr lang="en-CA" sz="1400" dirty="0" smtClean="0"/>
                        <a:t>Increasing</a:t>
                      </a:r>
                      <a:endParaRPr lang="en-CA" sz="1400" dirty="0"/>
                    </a:p>
                  </a:txBody>
                  <a:tcPr/>
                </a:tc>
                <a:tc>
                  <a:txBody>
                    <a:bodyPr/>
                    <a:lstStyle/>
                    <a:p>
                      <a:r>
                        <a:rPr lang="en-CA" sz="1400" dirty="0" smtClean="0"/>
                        <a:t>20-25% below 2005 by 2020 (not binding)</a:t>
                      </a:r>
                      <a:endParaRPr lang="en-CA" sz="1400" dirty="0"/>
                    </a:p>
                  </a:txBody>
                  <a:tcPr/>
                </a:tc>
                <a:tc>
                  <a:txBody>
                    <a:bodyPr/>
                    <a:lstStyle/>
                    <a:p>
                      <a:r>
                        <a:rPr lang="en-CA" sz="1400" dirty="0" smtClean="0"/>
                        <a:t>15% by 2020</a:t>
                      </a:r>
                      <a:endParaRPr lang="en-CA" sz="1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6" y="285728"/>
            <a:ext cx="8229600" cy="1143000"/>
          </a:xfrm>
        </p:spPr>
        <p:txBody>
          <a:bodyPr>
            <a:normAutofit/>
          </a:bodyPr>
          <a:lstStyle/>
          <a:p>
            <a:r>
              <a:rPr lang="en-CA" sz="3600" b="1" dirty="0" smtClean="0">
                <a:solidFill>
                  <a:srgbClr val="C00000"/>
                </a:solidFill>
              </a:rPr>
              <a:t>Canada, Back to being a Leader</a:t>
            </a:r>
            <a:endParaRPr lang="en-CA" sz="3600" b="1" dirty="0">
              <a:solidFill>
                <a:srgbClr val="C00000"/>
              </a:solidFill>
            </a:endParaRPr>
          </a:p>
        </p:txBody>
      </p:sp>
      <p:sp>
        <p:nvSpPr>
          <p:cNvPr id="3" name="Content Placeholder 2"/>
          <p:cNvSpPr>
            <a:spLocks noGrp="1"/>
          </p:cNvSpPr>
          <p:nvPr>
            <p:ph idx="1"/>
          </p:nvPr>
        </p:nvSpPr>
        <p:spPr>
          <a:xfrm>
            <a:off x="457200" y="1285860"/>
            <a:ext cx="8229600" cy="5214974"/>
          </a:xfrm>
        </p:spPr>
        <p:txBody>
          <a:bodyPr>
            <a:normAutofit fontScale="85000" lnSpcReduction="20000"/>
          </a:bodyPr>
          <a:lstStyle/>
          <a:p>
            <a:pPr>
              <a:buNone/>
            </a:pPr>
            <a:r>
              <a:rPr lang="en-CA" b="1" dirty="0" smtClean="0"/>
              <a:t>To stand out in the crowd, we have to do something more and different.</a:t>
            </a:r>
          </a:p>
          <a:p>
            <a:endParaRPr lang="en-CA" sz="1200" dirty="0" smtClean="0"/>
          </a:p>
          <a:p>
            <a:r>
              <a:rPr lang="en-CA" sz="2800" dirty="0" smtClean="0"/>
              <a:t>Increasing our targets and cooperating  internationally makes us one of the pack.</a:t>
            </a:r>
          </a:p>
          <a:p>
            <a:endParaRPr lang="en-CA" sz="1200" dirty="0" smtClean="0"/>
          </a:p>
          <a:p>
            <a:r>
              <a:rPr lang="en-CA" sz="2800" b="1" dirty="0" smtClean="0">
                <a:solidFill>
                  <a:srgbClr val="C00000"/>
                </a:solidFill>
              </a:rPr>
              <a:t>Revolutionary legislation </a:t>
            </a:r>
            <a:r>
              <a:rPr lang="en-CA" sz="2800" dirty="0" smtClean="0"/>
              <a:t>that is based on the </a:t>
            </a:r>
            <a:r>
              <a:rPr lang="en-CA" sz="2800" b="1" dirty="0" smtClean="0"/>
              <a:t>Right to a Healthy Environment </a:t>
            </a:r>
            <a:r>
              <a:rPr lang="en-CA" sz="2800" dirty="0" smtClean="0"/>
              <a:t>could include:</a:t>
            </a:r>
          </a:p>
          <a:p>
            <a:pPr lvl="2">
              <a:buFont typeface="Wingdings" pitchFamily="2" charset="2"/>
              <a:buChar char="Ø"/>
            </a:pPr>
            <a:r>
              <a:rPr lang="en-CA" sz="2000" dirty="0" smtClean="0"/>
              <a:t> </a:t>
            </a:r>
            <a:r>
              <a:rPr lang="en-CA" sz="2600" dirty="0" smtClean="0"/>
              <a:t>Clean energy policy </a:t>
            </a:r>
            <a:r>
              <a:rPr lang="en-CA" sz="2600" dirty="0" smtClean="0">
                <a:solidFill>
                  <a:srgbClr val="C00000"/>
                </a:solidFill>
              </a:rPr>
              <a:t>(A Canadian Clean Energy Plan)</a:t>
            </a:r>
          </a:p>
          <a:p>
            <a:pPr lvl="2">
              <a:buFont typeface="Wingdings" pitchFamily="2" charset="2"/>
              <a:buChar char="Ø"/>
            </a:pPr>
            <a:r>
              <a:rPr lang="en-CA" sz="2600" dirty="0" smtClean="0"/>
              <a:t> Food policy</a:t>
            </a:r>
          </a:p>
          <a:p>
            <a:pPr lvl="2">
              <a:buFont typeface="Wingdings" pitchFamily="2" charset="2"/>
              <a:buChar char="Ø"/>
            </a:pPr>
            <a:r>
              <a:rPr lang="en-CA" sz="2600" dirty="0" smtClean="0"/>
              <a:t> Environmental science</a:t>
            </a:r>
          </a:p>
          <a:p>
            <a:pPr lvl="2">
              <a:buFont typeface="Wingdings" pitchFamily="2" charset="2"/>
              <a:buChar char="Ø"/>
            </a:pPr>
            <a:r>
              <a:rPr lang="en-CA" sz="2600" dirty="0" smtClean="0"/>
              <a:t> Forestry and national parks</a:t>
            </a:r>
          </a:p>
          <a:p>
            <a:pPr lvl="2">
              <a:buFont typeface="Wingdings" pitchFamily="2" charset="2"/>
              <a:buChar char="Ø"/>
            </a:pPr>
            <a:r>
              <a:rPr lang="en-CA" sz="2600" dirty="0" smtClean="0"/>
              <a:t> Indigenous rights and equity</a:t>
            </a:r>
          </a:p>
          <a:p>
            <a:pPr>
              <a:buNone/>
            </a:pPr>
            <a:endParaRPr lang="en-CA" sz="900" dirty="0" smtClean="0"/>
          </a:p>
          <a:p>
            <a:pPr>
              <a:buNone/>
            </a:pPr>
            <a:r>
              <a:rPr lang="en-CA" sz="2800" dirty="0" smtClean="0"/>
              <a:t>...and other areas identified as related to building a “Healthy Environment” for all.</a:t>
            </a:r>
          </a:p>
          <a:p>
            <a:pPr>
              <a:buNone/>
            </a:pPr>
            <a:endParaRPr lang="en-CA" dirty="0"/>
          </a:p>
        </p:txBody>
      </p:sp>
      <p:pic>
        <p:nvPicPr>
          <p:cNvPr id="5" name="Picture 1" descr="C:\Users\Debbie\AppData\Local\Microsoft\Windows\Temporary Internet Files\Content.IE5\0N769QQZ\MC900018776[1].wmf"/>
          <p:cNvPicPr>
            <a:picLocks noChangeAspect="1" noChangeArrowheads="1"/>
          </p:cNvPicPr>
          <p:nvPr/>
        </p:nvPicPr>
        <p:blipFill>
          <a:blip r:embed="rId2"/>
          <a:srcRect/>
          <a:stretch>
            <a:fillRect/>
          </a:stretch>
        </p:blipFill>
        <p:spPr bwMode="auto">
          <a:xfrm>
            <a:off x="7286644" y="444035"/>
            <a:ext cx="1500198" cy="7703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appendix</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03200"/>
            <a:ext cx="8229600" cy="868346"/>
          </a:xfrm>
        </p:spPr>
        <p:txBody>
          <a:bodyPr>
            <a:normAutofit fontScale="90000"/>
          </a:bodyPr>
          <a:lstStyle/>
          <a:p>
            <a:pPr marL="457200" indent="-457200"/>
            <a:r>
              <a:rPr lang="en-CA" dirty="0" smtClean="0"/>
              <a:t>Stranded Assets?</a:t>
            </a:r>
            <a:br>
              <a:rPr lang="en-CA" dirty="0" smtClean="0"/>
            </a:br>
            <a:r>
              <a:rPr lang="en-CA" sz="3100" i="1" dirty="0" smtClean="0"/>
              <a:t>Not in the grid...pipelines instead</a:t>
            </a:r>
          </a:p>
        </p:txBody>
      </p:sp>
      <p:sp>
        <p:nvSpPr>
          <p:cNvPr id="3" name="Rectangle 2"/>
          <p:cNvSpPr/>
          <p:nvPr/>
        </p:nvSpPr>
        <p:spPr>
          <a:xfrm>
            <a:off x="714349" y="1311552"/>
            <a:ext cx="7858179" cy="4832092"/>
          </a:xfrm>
          <a:prstGeom prst="rect">
            <a:avLst/>
          </a:prstGeom>
        </p:spPr>
        <p:txBody>
          <a:bodyPr wrap="square">
            <a:spAutoFit/>
          </a:bodyPr>
          <a:lstStyle/>
          <a:p>
            <a:r>
              <a:rPr lang="en-CA" sz="2800" dirty="0" smtClean="0"/>
              <a:t>Stranded assets in the grid are unlikely and power generation needs replacing anyway.</a:t>
            </a:r>
          </a:p>
          <a:p>
            <a:endParaRPr lang="en-CA" sz="2800" dirty="0" smtClean="0"/>
          </a:p>
          <a:p>
            <a:r>
              <a:rPr lang="en-CA" sz="2800" dirty="0" smtClean="0"/>
              <a:t>“By 2020, roughly 15% of Canada's electrical generation capacity will be more than 40 years old. 42,000 MW of new electrical generation capacity will be required to replace capacity as older plants are decommissioned and to meet new demand. The need to upgrade our generating capacity and meet new demand offers an opportunity to transition to renewable energy sources.” (</a:t>
            </a:r>
            <a:r>
              <a:rPr lang="en-CA" sz="2800" dirty="0" err="1" smtClean="0"/>
              <a:t>Pembina</a:t>
            </a:r>
            <a:r>
              <a:rPr lang="en-CA" sz="2800" dirty="0" smtClean="0"/>
              <a:t> Institute)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CA" dirty="0" smtClean="0"/>
              <a:t>Canada’s Current State</a:t>
            </a:r>
            <a:endParaRPr lang="en-CA" i="1" dirty="0"/>
          </a:p>
        </p:txBody>
      </p:sp>
      <p:sp>
        <p:nvSpPr>
          <p:cNvPr id="3" name="Content Placeholder 2"/>
          <p:cNvSpPr>
            <a:spLocks noGrp="1"/>
          </p:cNvSpPr>
          <p:nvPr>
            <p:ph idx="1"/>
          </p:nvPr>
        </p:nvSpPr>
        <p:spPr/>
        <p:txBody>
          <a:bodyPr/>
          <a:lstStyle/>
          <a:p>
            <a:endParaRPr lang="en-CA" dirty="0"/>
          </a:p>
        </p:txBody>
      </p:sp>
      <p:pic>
        <p:nvPicPr>
          <p:cNvPr id="40962" name="Picture 2" descr="Green Power Chart"/>
          <p:cNvPicPr>
            <a:picLocks noChangeAspect="1" noChangeArrowheads="1"/>
          </p:cNvPicPr>
          <p:nvPr/>
        </p:nvPicPr>
        <p:blipFill>
          <a:blip r:embed="rId2"/>
          <a:srcRect/>
          <a:stretch>
            <a:fillRect/>
          </a:stretch>
        </p:blipFill>
        <p:spPr bwMode="auto">
          <a:xfrm>
            <a:off x="1071538" y="1214422"/>
            <a:ext cx="7358114" cy="542661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1143000"/>
          </a:xfrm>
        </p:spPr>
        <p:txBody>
          <a:bodyPr/>
          <a:lstStyle/>
          <a:p>
            <a:r>
              <a:rPr lang="en-CA" b="1" dirty="0" smtClean="0">
                <a:solidFill>
                  <a:schemeClr val="tx2"/>
                </a:solidFill>
              </a:rPr>
              <a:t>The Goal is Clear, The Plan is NOT</a:t>
            </a:r>
            <a:endParaRPr lang="en-CA" b="1" dirty="0">
              <a:solidFill>
                <a:schemeClr val="tx2"/>
              </a:solidFill>
            </a:endParaRPr>
          </a:p>
        </p:txBody>
      </p:sp>
      <p:sp>
        <p:nvSpPr>
          <p:cNvPr id="3" name="Content Placeholder 2"/>
          <p:cNvSpPr>
            <a:spLocks noGrp="1"/>
          </p:cNvSpPr>
          <p:nvPr>
            <p:ph idx="1"/>
          </p:nvPr>
        </p:nvSpPr>
        <p:spPr>
          <a:xfrm>
            <a:off x="285720" y="1071546"/>
            <a:ext cx="8643998" cy="4911741"/>
          </a:xfrm>
        </p:spPr>
        <p:txBody>
          <a:bodyPr>
            <a:normAutofit/>
          </a:bodyPr>
          <a:lstStyle/>
          <a:p>
            <a:pPr>
              <a:buNone/>
            </a:pPr>
            <a:r>
              <a:rPr lang="en-CA" dirty="0" smtClean="0"/>
              <a:t>	C</a:t>
            </a:r>
            <a:r>
              <a:rPr lang="en-CA" sz="2400" dirty="0" smtClean="0"/>
              <a:t>limate change mitigation... natural disasters... business resilience... energy security given the challenges of globalization and political instability...population growth and mega cities...</a:t>
            </a:r>
            <a:endParaRPr lang="en-CA" dirty="0" smtClean="0"/>
          </a:p>
          <a:p>
            <a:pPr>
              <a:buNone/>
            </a:pPr>
            <a:r>
              <a:rPr lang="en-CA" dirty="0"/>
              <a:t> </a:t>
            </a:r>
            <a:r>
              <a:rPr lang="en-CA" dirty="0" smtClean="0"/>
              <a:t>   </a:t>
            </a:r>
            <a:r>
              <a:rPr lang="en-CA" dirty="0" smtClean="0">
                <a:solidFill>
                  <a:schemeClr val="tx2"/>
                </a:solidFill>
              </a:rPr>
              <a:t>... </a:t>
            </a:r>
            <a:r>
              <a:rPr lang="en-CA" b="1" dirty="0" smtClean="0">
                <a:solidFill>
                  <a:schemeClr val="tx2"/>
                </a:solidFill>
              </a:rPr>
              <a:t>as well as affordable, almost costless, energy independence that offers a </a:t>
            </a:r>
            <a:r>
              <a:rPr lang="en-CA" b="1" u="sng" dirty="0" smtClean="0">
                <a:solidFill>
                  <a:schemeClr val="tx2"/>
                </a:solidFill>
              </a:rPr>
              <a:t>higher standard of living</a:t>
            </a:r>
            <a:r>
              <a:rPr lang="en-CA" b="1" dirty="0" smtClean="0">
                <a:solidFill>
                  <a:schemeClr val="tx2"/>
                </a:solidFill>
              </a:rPr>
              <a:t> for all</a:t>
            </a:r>
            <a:r>
              <a:rPr lang="en-CA" dirty="0" smtClean="0">
                <a:solidFill>
                  <a:schemeClr val="tx2"/>
                </a:solidFill>
              </a:rPr>
              <a:t>.</a:t>
            </a:r>
          </a:p>
          <a:p>
            <a:pPr>
              <a:buNone/>
            </a:pPr>
            <a:r>
              <a:rPr lang="en-CA" dirty="0"/>
              <a:t> </a:t>
            </a:r>
          </a:p>
        </p:txBody>
      </p:sp>
      <p:sp>
        <p:nvSpPr>
          <p:cNvPr id="7" name="Horizontal Scroll 6"/>
          <p:cNvSpPr/>
          <p:nvPr/>
        </p:nvSpPr>
        <p:spPr>
          <a:xfrm>
            <a:off x="428596" y="4071942"/>
            <a:ext cx="8286808" cy="150017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100% </a:t>
            </a:r>
            <a:r>
              <a:rPr lang="en-CA" sz="3200" dirty="0" err="1" smtClean="0"/>
              <a:t>Renewables</a:t>
            </a:r>
            <a:r>
              <a:rPr lang="en-CA" sz="3200" dirty="0" smtClean="0"/>
              <a:t> is a SOLUTION and a </a:t>
            </a:r>
            <a:r>
              <a:rPr lang="en-CA" sz="3200" u="sng" dirty="0" smtClean="0"/>
              <a:t>GOAL.</a:t>
            </a:r>
            <a:endParaRPr lang="en-CA" sz="3200" u="sng" dirty="0"/>
          </a:p>
        </p:txBody>
      </p:sp>
      <p:sp>
        <p:nvSpPr>
          <p:cNvPr id="5" name="Rectangle 4"/>
          <p:cNvSpPr/>
          <p:nvPr/>
        </p:nvSpPr>
        <p:spPr>
          <a:xfrm>
            <a:off x="571472" y="5715016"/>
            <a:ext cx="8143932" cy="923330"/>
          </a:xfrm>
          <a:prstGeom prst="rect">
            <a:avLst/>
          </a:prstGeom>
        </p:spPr>
        <p:txBody>
          <a:bodyPr wrap="square">
            <a:spAutoFit/>
          </a:bodyPr>
          <a:lstStyle/>
          <a:p>
            <a:r>
              <a:rPr lang="en-CA" dirty="0" smtClean="0"/>
              <a:t>Note: 100% </a:t>
            </a:r>
            <a:r>
              <a:rPr lang="en-CA" dirty="0" err="1" smtClean="0"/>
              <a:t>Renewables</a:t>
            </a:r>
            <a:r>
              <a:rPr lang="en-CA" dirty="0" smtClean="0"/>
              <a:t> is achievable everywhere as we have the technology - this is well understood in Europe where they are running optimization simulations (</a:t>
            </a:r>
            <a:r>
              <a:rPr lang="en-CA" dirty="0" err="1" smtClean="0"/>
              <a:t>Bussar</a:t>
            </a:r>
            <a:r>
              <a:rPr lang="en-CA" dirty="0" smtClean="0"/>
              <a:t> et al., 2014).</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372476" cy="714380"/>
          </a:xfrm>
        </p:spPr>
        <p:txBody>
          <a:bodyPr>
            <a:normAutofit fontScale="90000"/>
          </a:bodyPr>
          <a:lstStyle/>
          <a:p>
            <a:r>
              <a:rPr lang="en-CA" b="1" dirty="0" smtClean="0">
                <a:solidFill>
                  <a:schemeClr val="tx2"/>
                </a:solidFill>
              </a:rPr>
              <a:t>    Why 100% </a:t>
            </a:r>
            <a:r>
              <a:rPr lang="en-CA" b="1" dirty="0" err="1" smtClean="0">
                <a:solidFill>
                  <a:schemeClr val="tx2"/>
                </a:solidFill>
              </a:rPr>
              <a:t>Renewables</a:t>
            </a:r>
            <a:r>
              <a:rPr lang="en-CA" b="1" dirty="0" smtClean="0">
                <a:solidFill>
                  <a:schemeClr val="tx2"/>
                </a:solidFill>
              </a:rPr>
              <a:t> is a GOAL</a:t>
            </a:r>
            <a:endParaRPr lang="en-CA" b="1" dirty="0">
              <a:solidFill>
                <a:schemeClr val="tx2"/>
              </a:solidFill>
            </a:endParaRPr>
          </a:p>
        </p:txBody>
      </p:sp>
      <p:sp>
        <p:nvSpPr>
          <p:cNvPr id="3" name="Content Placeholder 2"/>
          <p:cNvSpPr>
            <a:spLocks noGrp="1"/>
          </p:cNvSpPr>
          <p:nvPr>
            <p:ph idx="1"/>
          </p:nvPr>
        </p:nvSpPr>
        <p:spPr>
          <a:xfrm>
            <a:off x="357158" y="1643050"/>
            <a:ext cx="8715436" cy="5072074"/>
          </a:xfrm>
        </p:spPr>
        <p:txBody>
          <a:bodyPr>
            <a:normAutofit/>
          </a:bodyPr>
          <a:lstStyle/>
          <a:p>
            <a:pPr>
              <a:lnSpc>
                <a:spcPct val="150000"/>
              </a:lnSpc>
              <a:buFont typeface="Wingdings" pitchFamily="2" charset="2"/>
              <a:buChar char="ü"/>
            </a:pPr>
            <a:r>
              <a:rPr lang="en-CA" sz="2400" dirty="0" smtClean="0"/>
              <a:t>Cleaner, healthier and lower risk living and working environments</a:t>
            </a:r>
          </a:p>
          <a:p>
            <a:pPr>
              <a:lnSpc>
                <a:spcPct val="150000"/>
              </a:lnSpc>
              <a:buFont typeface="Wingdings" pitchFamily="2" charset="2"/>
              <a:buChar char="ü"/>
            </a:pPr>
            <a:r>
              <a:rPr lang="en-CA" sz="2400" dirty="0" smtClean="0"/>
              <a:t>Avoid fluctuations in energy prices</a:t>
            </a:r>
          </a:p>
          <a:p>
            <a:pPr>
              <a:lnSpc>
                <a:spcPct val="150000"/>
              </a:lnSpc>
              <a:buFont typeface="Wingdings" pitchFamily="2" charset="2"/>
              <a:buChar char="ü"/>
            </a:pPr>
            <a:r>
              <a:rPr lang="en-CA" sz="2400" dirty="0" smtClean="0"/>
              <a:t>Avoid foreign control over our energy supplies and the wars that have accompanied fossil fuels</a:t>
            </a:r>
          </a:p>
          <a:p>
            <a:pPr>
              <a:lnSpc>
                <a:spcPct val="150000"/>
              </a:lnSpc>
              <a:buFont typeface="Wingdings" pitchFamily="2" charset="2"/>
              <a:buChar char="ü"/>
            </a:pPr>
            <a:r>
              <a:rPr lang="en-CA" sz="2400" dirty="0" smtClean="0"/>
              <a:t>After infrastructure is installed, much cheaper, almost free energy</a:t>
            </a:r>
          </a:p>
          <a:p>
            <a:pPr>
              <a:lnSpc>
                <a:spcPct val="150000"/>
              </a:lnSpc>
              <a:buFont typeface="Wingdings" pitchFamily="2" charset="2"/>
              <a:buChar char="ü"/>
            </a:pPr>
            <a:r>
              <a:rPr lang="en-CA" sz="2400" dirty="0" smtClean="0"/>
              <a:t>More reliable and resilient energy systems re: storms and blackouts</a:t>
            </a:r>
          </a:p>
          <a:p>
            <a:pPr>
              <a:lnSpc>
                <a:spcPct val="150000"/>
              </a:lnSpc>
              <a:buFont typeface="Wingdings" pitchFamily="2" charset="2"/>
              <a:buChar char="ü"/>
            </a:pPr>
            <a:r>
              <a:rPr lang="en-CA" sz="2400" dirty="0" smtClean="0"/>
              <a:t>Greater worldwide equity in access to energy</a:t>
            </a:r>
            <a:endParaRPr lang="en-CA" sz="2400" dirty="0"/>
          </a:p>
        </p:txBody>
      </p:sp>
      <p:sp>
        <p:nvSpPr>
          <p:cNvPr id="4" name="TextBox 3"/>
          <p:cNvSpPr txBox="1"/>
          <p:nvPr/>
        </p:nvSpPr>
        <p:spPr>
          <a:xfrm>
            <a:off x="857224" y="1242940"/>
            <a:ext cx="7929618" cy="400110"/>
          </a:xfrm>
          <a:prstGeom prst="rect">
            <a:avLst/>
          </a:prstGeom>
          <a:noFill/>
        </p:spPr>
        <p:txBody>
          <a:bodyPr wrap="square" rtlCol="0">
            <a:spAutoFit/>
          </a:bodyPr>
          <a:lstStyle/>
          <a:p>
            <a:r>
              <a:rPr lang="en-CA" sz="2000" i="1" dirty="0" smtClean="0">
                <a:solidFill>
                  <a:schemeClr val="tx2"/>
                </a:solidFill>
              </a:rPr>
              <a:t>We not only </a:t>
            </a:r>
            <a:r>
              <a:rPr lang="en-CA" sz="2000" i="1" u="sng" dirty="0" smtClean="0">
                <a:solidFill>
                  <a:schemeClr val="tx2"/>
                </a:solidFill>
              </a:rPr>
              <a:t>REQUIRE</a:t>
            </a:r>
            <a:r>
              <a:rPr lang="en-CA" sz="2000" i="1" dirty="0" smtClean="0">
                <a:solidFill>
                  <a:schemeClr val="tx2"/>
                </a:solidFill>
              </a:rPr>
              <a:t> a shift to 100% </a:t>
            </a:r>
            <a:r>
              <a:rPr lang="en-CA" sz="2000" i="1" dirty="0" err="1" smtClean="0">
                <a:solidFill>
                  <a:schemeClr val="tx2"/>
                </a:solidFill>
              </a:rPr>
              <a:t>renewables</a:t>
            </a:r>
            <a:r>
              <a:rPr lang="en-CA" sz="2000" i="1" dirty="0" smtClean="0">
                <a:solidFill>
                  <a:schemeClr val="tx2"/>
                </a:solidFill>
              </a:rPr>
              <a:t>, but we also </a:t>
            </a:r>
            <a:r>
              <a:rPr lang="en-CA" sz="2000" i="1" u="sng" dirty="0" smtClean="0">
                <a:solidFill>
                  <a:schemeClr val="tx2"/>
                </a:solidFill>
              </a:rPr>
              <a:t>DESIRE </a:t>
            </a:r>
            <a:r>
              <a:rPr lang="en-CA" sz="2000" i="1" dirty="0" smtClean="0">
                <a:solidFill>
                  <a:schemeClr val="tx2"/>
                </a:solidFill>
              </a:rPr>
              <a:t>it.</a:t>
            </a:r>
            <a:endParaRPr lang="en-CA" sz="2000" i="1" dirty="0">
              <a:solidFill>
                <a:schemeClr val="tx2"/>
              </a:solidFill>
            </a:endParaRPr>
          </a:p>
        </p:txBody>
      </p:sp>
      <p:pic>
        <p:nvPicPr>
          <p:cNvPr id="29700" name="Picture 4" descr="C:\Users\Debbie\AppData\Local\Microsoft\Windows\Temporary Internet Files\Content.IE5\0TJ9UB2L\MC900432245[1].wmf"/>
          <p:cNvPicPr>
            <a:picLocks noChangeAspect="1" noChangeArrowheads="1"/>
          </p:cNvPicPr>
          <p:nvPr/>
        </p:nvPicPr>
        <p:blipFill>
          <a:blip r:embed="rId2"/>
          <a:srcRect/>
          <a:stretch>
            <a:fillRect/>
          </a:stretch>
        </p:blipFill>
        <p:spPr bwMode="auto">
          <a:xfrm>
            <a:off x="374976" y="316481"/>
            <a:ext cx="768000" cy="96937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dirty="0" smtClean="0"/>
              <a:t>Recent News – What about Canada?</a:t>
            </a:r>
            <a:br>
              <a:rPr lang="en-CA" sz="3200" dirty="0" smtClean="0"/>
            </a:br>
            <a:r>
              <a:rPr lang="en-CA" sz="2400" i="1" dirty="0" smtClean="0">
                <a:solidFill>
                  <a:schemeClr val="tx2"/>
                </a:solidFill>
              </a:rPr>
              <a:t>How are we going to catch up?</a:t>
            </a:r>
            <a:endParaRPr lang="en-CA" sz="3200" i="1" dirty="0">
              <a:solidFill>
                <a:schemeClr val="tx2"/>
              </a:solidFill>
            </a:endParaRPr>
          </a:p>
        </p:txBody>
      </p:sp>
      <p:sp>
        <p:nvSpPr>
          <p:cNvPr id="3" name="Content Placeholder 2"/>
          <p:cNvSpPr>
            <a:spLocks noGrp="1"/>
          </p:cNvSpPr>
          <p:nvPr>
            <p:ph idx="1"/>
          </p:nvPr>
        </p:nvSpPr>
        <p:spPr>
          <a:xfrm>
            <a:off x="457200" y="1428736"/>
            <a:ext cx="8229600" cy="4525963"/>
          </a:xfrm>
        </p:spPr>
        <p:txBody>
          <a:bodyPr/>
          <a:lstStyle/>
          <a:p>
            <a:pPr>
              <a:buNone/>
            </a:pPr>
            <a:r>
              <a:rPr lang="en-CA" sz="2400" b="1" dirty="0" smtClean="0">
                <a:hlinkClick r:id="rId3"/>
              </a:rPr>
              <a:t>How America and China Broke </a:t>
            </a:r>
          </a:p>
          <a:p>
            <a:pPr>
              <a:buNone/>
            </a:pPr>
            <a:r>
              <a:rPr lang="en-CA" sz="2400" b="1" dirty="0" smtClean="0">
                <a:hlinkClick r:id="rId3"/>
              </a:rPr>
              <a:t>the Global Climate Trap</a:t>
            </a:r>
            <a:endParaRPr lang="en-CA" sz="2400" b="1" dirty="0" smtClean="0"/>
          </a:p>
          <a:p>
            <a:endParaRPr lang="en-CA" dirty="0"/>
          </a:p>
        </p:txBody>
      </p:sp>
      <p:pic>
        <p:nvPicPr>
          <p:cNvPr id="1026" name="Picture 2" descr="http://cdn2.vox-cdn.com/thumbor/dxGiBOzPfqTYwSuaxYyCr7iTvhI=/0x0:3000x2000/755x504/cdn0.vox-cdn.com/uploads/chorus_image/image/44034192/458831226.0.jpg"/>
          <p:cNvPicPr>
            <a:picLocks noChangeAspect="1" noChangeArrowheads="1"/>
          </p:cNvPicPr>
          <p:nvPr/>
        </p:nvPicPr>
        <p:blipFill>
          <a:blip r:embed="rId4"/>
          <a:srcRect/>
          <a:stretch>
            <a:fillRect/>
          </a:stretch>
        </p:blipFill>
        <p:spPr bwMode="auto">
          <a:xfrm>
            <a:off x="285720" y="2471718"/>
            <a:ext cx="3857652" cy="2837745"/>
          </a:xfrm>
          <a:prstGeom prst="rect">
            <a:avLst/>
          </a:prstGeom>
          <a:noFill/>
        </p:spPr>
      </p:pic>
      <p:sp>
        <p:nvSpPr>
          <p:cNvPr id="6" name="Rectangle 5"/>
          <p:cNvSpPr/>
          <p:nvPr/>
        </p:nvSpPr>
        <p:spPr>
          <a:xfrm>
            <a:off x="4572000" y="1471586"/>
            <a:ext cx="4572000" cy="830997"/>
          </a:xfrm>
          <a:prstGeom prst="rect">
            <a:avLst/>
          </a:prstGeom>
        </p:spPr>
        <p:txBody>
          <a:bodyPr>
            <a:spAutoFit/>
          </a:bodyPr>
          <a:lstStyle/>
          <a:p>
            <a:r>
              <a:rPr lang="en-CA" sz="2400" b="1" dirty="0" smtClean="0">
                <a:hlinkClick r:id="rId5"/>
              </a:rPr>
              <a:t>European Leaders Agree on Targets  to Fight Climate Change</a:t>
            </a:r>
            <a:endParaRPr lang="en-CA" sz="2400" b="1" dirty="0"/>
          </a:p>
        </p:txBody>
      </p:sp>
      <p:pic>
        <p:nvPicPr>
          <p:cNvPr id="1028" name="Picture 4" descr="https://encrypted-tbn1.gstatic.com/images?q=tbn:ANd9GcTYG_ka0nTPN6P8UWO2KXA3xQaTKKXKU6u4ORyanWStd4ue2k9xhA"/>
          <p:cNvPicPr>
            <a:picLocks noChangeAspect="1" noChangeArrowheads="1"/>
          </p:cNvPicPr>
          <p:nvPr/>
        </p:nvPicPr>
        <p:blipFill>
          <a:blip r:embed="rId6"/>
          <a:srcRect/>
          <a:stretch>
            <a:fillRect/>
          </a:stretch>
        </p:blipFill>
        <p:spPr bwMode="auto">
          <a:xfrm>
            <a:off x="4714876" y="2686032"/>
            <a:ext cx="3857652" cy="2376938"/>
          </a:xfrm>
          <a:prstGeom prst="rect">
            <a:avLst/>
          </a:prstGeom>
          <a:noFill/>
        </p:spPr>
      </p:pic>
      <p:sp>
        <p:nvSpPr>
          <p:cNvPr id="8" name="TextBox 7"/>
          <p:cNvSpPr txBox="1"/>
          <p:nvPr/>
        </p:nvSpPr>
        <p:spPr>
          <a:xfrm>
            <a:off x="500034" y="5506066"/>
            <a:ext cx="7976605" cy="1200329"/>
          </a:xfrm>
          <a:prstGeom prst="rect">
            <a:avLst/>
          </a:prstGeom>
          <a:noFill/>
        </p:spPr>
        <p:txBody>
          <a:bodyPr wrap="square" rtlCol="0">
            <a:spAutoFit/>
          </a:bodyPr>
          <a:lstStyle/>
          <a:p>
            <a:r>
              <a:rPr lang="en-CA" dirty="0" smtClean="0"/>
              <a:t>Even academic papers do not mention Canada when it comes to progress or targets on </a:t>
            </a:r>
            <a:r>
              <a:rPr lang="en-CA" dirty="0" err="1" smtClean="0"/>
              <a:t>renewables</a:t>
            </a:r>
            <a:r>
              <a:rPr lang="en-CA" dirty="0" smtClean="0"/>
              <a:t>. Countries mentioned include: EU, Germany, US, Japan, China, Egypt, </a:t>
            </a:r>
            <a:r>
              <a:rPr lang="en-CA" dirty="0" err="1" smtClean="0"/>
              <a:t>Phillipines</a:t>
            </a:r>
            <a:r>
              <a:rPr lang="en-CA" dirty="0" smtClean="0"/>
              <a:t>, and Brazil ( </a:t>
            </a:r>
            <a:r>
              <a:rPr lang="en-CA" dirty="0" err="1" smtClean="0"/>
              <a:t>Mohsen</a:t>
            </a:r>
            <a:r>
              <a:rPr lang="en-CA" dirty="0" smtClean="0"/>
              <a:t> et al. 2014). </a:t>
            </a:r>
            <a:r>
              <a:rPr lang="en-CA" b="1" i="1" dirty="0" smtClean="0"/>
              <a:t>Emerging economies </a:t>
            </a:r>
            <a:r>
              <a:rPr lang="en-CA" dirty="0" smtClean="0"/>
              <a:t>are doing more than us.</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Autofit/>
          </a:bodyPr>
          <a:lstStyle/>
          <a:p>
            <a:r>
              <a:rPr lang="en-CA" sz="3600" dirty="0" smtClean="0"/>
              <a:t>Winners Embrace Change and Become MORE Competitive</a:t>
            </a:r>
            <a:endParaRPr lang="en-CA" sz="3600" dirty="0"/>
          </a:p>
        </p:txBody>
      </p:sp>
      <p:sp>
        <p:nvSpPr>
          <p:cNvPr id="3" name="Content Placeholder 2"/>
          <p:cNvSpPr>
            <a:spLocks noGrp="1"/>
          </p:cNvSpPr>
          <p:nvPr>
            <p:ph idx="1"/>
          </p:nvPr>
        </p:nvSpPr>
        <p:spPr>
          <a:xfrm>
            <a:off x="457200" y="1385886"/>
            <a:ext cx="8229600" cy="4525963"/>
          </a:xfrm>
        </p:spPr>
        <p:txBody>
          <a:bodyPr/>
          <a:lstStyle/>
          <a:p>
            <a:pPr>
              <a:buNone/>
            </a:pPr>
            <a:endParaRPr lang="en-CA" dirty="0"/>
          </a:p>
        </p:txBody>
      </p:sp>
      <p:pic>
        <p:nvPicPr>
          <p:cNvPr id="2050" name="Picture 2" descr="C:\Users\Debbie\AppData\Local\Microsoft\Windows\Temporary Internet Files\Content.IE5\0TJ9UB2L\MC900440405[1].png"/>
          <p:cNvPicPr>
            <a:picLocks noChangeAspect="1" noChangeArrowheads="1"/>
          </p:cNvPicPr>
          <p:nvPr/>
        </p:nvPicPr>
        <p:blipFill>
          <a:blip r:embed="rId2"/>
          <a:srcRect/>
          <a:stretch>
            <a:fillRect/>
          </a:stretch>
        </p:blipFill>
        <p:spPr bwMode="auto">
          <a:xfrm>
            <a:off x="7000892" y="1357298"/>
            <a:ext cx="1785950" cy="1785950"/>
          </a:xfrm>
          <a:prstGeom prst="rect">
            <a:avLst/>
          </a:prstGeom>
          <a:noFill/>
        </p:spPr>
      </p:pic>
      <p:pic>
        <p:nvPicPr>
          <p:cNvPr id="2053" name="Picture 5" descr="C:\Users\Debbie\AppData\Local\Microsoft\Windows\Temporary Internet Files\Content.IE5\LR8CJCE1\MP900387395[1].jpg"/>
          <p:cNvPicPr>
            <a:picLocks noChangeAspect="1" noChangeArrowheads="1"/>
          </p:cNvPicPr>
          <p:nvPr/>
        </p:nvPicPr>
        <p:blipFill>
          <a:blip r:embed="rId3"/>
          <a:srcRect/>
          <a:stretch>
            <a:fillRect/>
          </a:stretch>
        </p:blipFill>
        <p:spPr bwMode="auto">
          <a:xfrm>
            <a:off x="5786446" y="2000240"/>
            <a:ext cx="1375982" cy="1928947"/>
          </a:xfrm>
          <a:prstGeom prst="rect">
            <a:avLst/>
          </a:prstGeom>
          <a:noFill/>
        </p:spPr>
      </p:pic>
      <p:pic>
        <p:nvPicPr>
          <p:cNvPr id="2055" name="Picture 7" descr="C:\Users\Debbie\AppData\Local\Microsoft\Windows\Temporary Internet Files\Content.IE5\LR8CJCE1\MP900422560[1].jpg"/>
          <p:cNvPicPr>
            <a:picLocks noChangeAspect="1" noChangeArrowheads="1"/>
          </p:cNvPicPr>
          <p:nvPr/>
        </p:nvPicPr>
        <p:blipFill>
          <a:blip r:embed="rId4" cstate="print"/>
          <a:srcRect/>
          <a:stretch>
            <a:fillRect/>
          </a:stretch>
        </p:blipFill>
        <p:spPr bwMode="auto">
          <a:xfrm>
            <a:off x="5500694" y="3857628"/>
            <a:ext cx="1446620" cy="1928826"/>
          </a:xfrm>
          <a:prstGeom prst="rect">
            <a:avLst/>
          </a:prstGeom>
          <a:noFill/>
        </p:spPr>
      </p:pic>
      <p:pic>
        <p:nvPicPr>
          <p:cNvPr id="2060" name="Picture 12" descr="C:\Users\Debbie\AppData\Local\Microsoft\Windows\Temporary Internet Files\Content.IE5\0TJ9UB2L\MP900424397[1].jpg"/>
          <p:cNvPicPr>
            <a:picLocks noChangeAspect="1" noChangeArrowheads="1"/>
          </p:cNvPicPr>
          <p:nvPr/>
        </p:nvPicPr>
        <p:blipFill>
          <a:blip r:embed="rId5" cstate="print"/>
          <a:srcRect/>
          <a:stretch>
            <a:fillRect/>
          </a:stretch>
        </p:blipFill>
        <p:spPr bwMode="auto">
          <a:xfrm>
            <a:off x="7143768" y="4120051"/>
            <a:ext cx="1857388" cy="1237775"/>
          </a:xfrm>
          <a:prstGeom prst="rect">
            <a:avLst/>
          </a:prstGeom>
          <a:noFill/>
        </p:spPr>
      </p:pic>
      <p:pic>
        <p:nvPicPr>
          <p:cNvPr id="2061" name="Picture 13" descr="C:\Users\Debbie\AppData\Local\Microsoft\Windows\Temporary Internet Files\Content.IE5\LR8CJCE1\MC900232899[1].wmf"/>
          <p:cNvPicPr>
            <a:picLocks noChangeAspect="1" noChangeArrowheads="1"/>
          </p:cNvPicPr>
          <p:nvPr/>
        </p:nvPicPr>
        <p:blipFill>
          <a:blip r:embed="rId6"/>
          <a:srcRect/>
          <a:stretch>
            <a:fillRect/>
          </a:stretch>
        </p:blipFill>
        <p:spPr bwMode="auto">
          <a:xfrm>
            <a:off x="7215206" y="2571744"/>
            <a:ext cx="1614535" cy="1849925"/>
          </a:xfrm>
          <a:prstGeom prst="rect">
            <a:avLst/>
          </a:prstGeom>
          <a:noFill/>
        </p:spPr>
      </p:pic>
      <p:pic>
        <p:nvPicPr>
          <p:cNvPr id="2063" name="Picture 15" descr="C:\Users\Debbie\AppData\Local\Microsoft\Windows\Temporary Internet Files\Content.IE5\0TJ9UB2L\MP900427822[1].jpg"/>
          <p:cNvPicPr>
            <a:picLocks noChangeAspect="1" noChangeArrowheads="1"/>
          </p:cNvPicPr>
          <p:nvPr/>
        </p:nvPicPr>
        <p:blipFill>
          <a:blip r:embed="rId7" cstate="print"/>
          <a:srcRect/>
          <a:stretch>
            <a:fillRect/>
          </a:stretch>
        </p:blipFill>
        <p:spPr bwMode="auto">
          <a:xfrm>
            <a:off x="322184" y="2714620"/>
            <a:ext cx="2749618" cy="1832363"/>
          </a:xfrm>
          <a:prstGeom prst="rect">
            <a:avLst/>
          </a:prstGeom>
          <a:noFill/>
        </p:spPr>
      </p:pic>
      <p:pic>
        <p:nvPicPr>
          <p:cNvPr id="2064" name="Picture 16" descr="C:\Users\Debbie\AppData\Local\Microsoft\Windows\Temporary Internet Files\Content.IE5\0N769QQZ\MP900448365[1].jpg"/>
          <p:cNvPicPr>
            <a:picLocks noChangeAspect="1" noChangeArrowheads="1"/>
          </p:cNvPicPr>
          <p:nvPr/>
        </p:nvPicPr>
        <p:blipFill>
          <a:blip r:embed="rId8" cstate="print"/>
          <a:srcRect/>
          <a:stretch>
            <a:fillRect/>
          </a:stretch>
        </p:blipFill>
        <p:spPr bwMode="auto">
          <a:xfrm>
            <a:off x="1822382" y="1285860"/>
            <a:ext cx="1000132" cy="1500198"/>
          </a:xfrm>
          <a:prstGeom prst="rect">
            <a:avLst/>
          </a:prstGeom>
          <a:noFill/>
        </p:spPr>
      </p:pic>
      <p:pic>
        <p:nvPicPr>
          <p:cNvPr id="2066" name="Picture 18" descr="C:\Users\Debbie\AppData\Local\Microsoft\Windows\Temporary Internet Files\Content.IE5\0TJ9UB2L\MC900111472[1].wmf"/>
          <p:cNvPicPr>
            <a:picLocks noChangeAspect="1" noChangeArrowheads="1"/>
          </p:cNvPicPr>
          <p:nvPr/>
        </p:nvPicPr>
        <p:blipFill>
          <a:blip r:embed="rId9"/>
          <a:srcRect/>
          <a:stretch>
            <a:fillRect/>
          </a:stretch>
        </p:blipFill>
        <p:spPr bwMode="auto">
          <a:xfrm>
            <a:off x="679374" y="4143380"/>
            <a:ext cx="2286016" cy="1756938"/>
          </a:xfrm>
          <a:prstGeom prst="rect">
            <a:avLst/>
          </a:prstGeom>
          <a:noFill/>
        </p:spPr>
      </p:pic>
      <p:pic>
        <p:nvPicPr>
          <p:cNvPr id="2067" name="Picture 19" descr="C:\Users\Debbie\AppData\Local\Microsoft\Windows\Temporary Internet Files\Content.IE5\0TJ9UB2L\MC900441401[1].wmf"/>
          <p:cNvPicPr>
            <a:picLocks noChangeAspect="1" noChangeArrowheads="1"/>
          </p:cNvPicPr>
          <p:nvPr/>
        </p:nvPicPr>
        <p:blipFill>
          <a:blip r:embed="rId10"/>
          <a:srcRect/>
          <a:stretch>
            <a:fillRect/>
          </a:stretch>
        </p:blipFill>
        <p:spPr bwMode="auto">
          <a:xfrm>
            <a:off x="322184" y="1285860"/>
            <a:ext cx="1825625" cy="1543050"/>
          </a:xfrm>
          <a:prstGeom prst="rect">
            <a:avLst/>
          </a:prstGeom>
          <a:noFill/>
        </p:spPr>
      </p:pic>
      <p:sp>
        <p:nvSpPr>
          <p:cNvPr id="23" name="Left-Right Arrow 22"/>
          <p:cNvSpPr/>
          <p:nvPr/>
        </p:nvSpPr>
        <p:spPr>
          <a:xfrm>
            <a:off x="2571736" y="2571744"/>
            <a:ext cx="3643338" cy="20002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How are WE going to be characterized by HISTORY?</a:t>
            </a:r>
            <a:endParaRPr lang="en-CA" dirty="0"/>
          </a:p>
        </p:txBody>
      </p:sp>
      <p:pic>
        <p:nvPicPr>
          <p:cNvPr id="2051" name="Picture 3" descr="C:\Users\Debbie\AppData\Local\Microsoft\Windows\Temporary Internet Files\Content.IE5\LR8CJCE1\MC900301486[1].wmf"/>
          <p:cNvPicPr>
            <a:picLocks noChangeAspect="1" noChangeArrowheads="1"/>
          </p:cNvPicPr>
          <p:nvPr/>
        </p:nvPicPr>
        <p:blipFill>
          <a:blip r:embed="rId11"/>
          <a:srcRect/>
          <a:stretch>
            <a:fillRect/>
          </a:stretch>
        </p:blipFill>
        <p:spPr bwMode="auto">
          <a:xfrm>
            <a:off x="6429388" y="3000372"/>
            <a:ext cx="1452067" cy="1806854"/>
          </a:xfrm>
          <a:prstGeom prst="rect">
            <a:avLst/>
          </a:prstGeom>
          <a:noFill/>
        </p:spPr>
      </p:pic>
      <p:sp>
        <p:nvSpPr>
          <p:cNvPr id="24" name="TextBox 23"/>
          <p:cNvSpPr txBox="1"/>
          <p:nvPr/>
        </p:nvSpPr>
        <p:spPr>
          <a:xfrm>
            <a:off x="1071570" y="5857892"/>
            <a:ext cx="7572396" cy="830997"/>
          </a:xfrm>
          <a:prstGeom prst="rect">
            <a:avLst/>
          </a:prstGeom>
          <a:noFill/>
        </p:spPr>
        <p:txBody>
          <a:bodyPr wrap="square" rtlCol="0">
            <a:spAutoFit/>
          </a:bodyPr>
          <a:lstStyle/>
          <a:p>
            <a:pPr algn="ctr"/>
            <a:r>
              <a:rPr lang="en-CA" sz="2400" b="1" dirty="0" smtClean="0">
                <a:solidFill>
                  <a:schemeClr val="tx2"/>
                </a:solidFill>
              </a:rPr>
              <a:t>The world is changing and it is </a:t>
            </a:r>
            <a:r>
              <a:rPr lang="en-CA" sz="2400" b="1" u="sng" dirty="0" smtClean="0">
                <a:solidFill>
                  <a:schemeClr val="tx2"/>
                </a:solidFill>
              </a:rPr>
              <a:t>OUR CHOICE </a:t>
            </a:r>
            <a:r>
              <a:rPr lang="en-CA" sz="2400" b="1" dirty="0" smtClean="0">
                <a:solidFill>
                  <a:schemeClr val="tx2"/>
                </a:solidFill>
              </a:rPr>
              <a:t>as to whether we are going to be a competitive player or not.</a:t>
            </a:r>
            <a:endParaRPr lang="en-CA" sz="24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62" y="1928802"/>
            <a:ext cx="8101042" cy="1655765"/>
          </a:xfrm>
        </p:spPr>
        <p:txBody>
          <a:bodyPr>
            <a:normAutofit fontScale="90000"/>
          </a:bodyPr>
          <a:lstStyle/>
          <a:p>
            <a:r>
              <a:rPr lang="en-CA" dirty="0" smtClean="0"/>
              <a:t>100% </a:t>
            </a:r>
            <a:r>
              <a:rPr lang="en-CA" dirty="0" err="1" smtClean="0"/>
              <a:t>Renewables</a:t>
            </a:r>
            <a:r>
              <a:rPr lang="en-CA" dirty="0" smtClean="0"/>
              <a:t>: </a:t>
            </a:r>
            <a:br>
              <a:rPr lang="en-CA" dirty="0" smtClean="0"/>
            </a:br>
            <a:r>
              <a:rPr lang="en-CA" dirty="0" smtClean="0"/>
              <a:t>Thoughts on an Implementation Plan</a:t>
            </a:r>
            <a:endParaRPr lang="en-CA" dirty="0"/>
          </a:p>
        </p:txBody>
      </p:sp>
      <p:sp>
        <p:nvSpPr>
          <p:cNvPr id="3" name="Subtitle 2"/>
          <p:cNvSpPr>
            <a:spLocks noGrp="1"/>
          </p:cNvSpPr>
          <p:nvPr>
            <p:ph type="subTitle" idx="1"/>
          </p:nvPr>
        </p:nvSpPr>
        <p:spPr>
          <a:xfrm>
            <a:off x="1214414" y="3857628"/>
            <a:ext cx="6858048" cy="1423982"/>
          </a:xfrm>
        </p:spPr>
        <p:txBody>
          <a:bodyPr>
            <a:noAutofit/>
          </a:bodyPr>
          <a:lstStyle/>
          <a:p>
            <a:r>
              <a:rPr lang="en-CA" sz="4000" b="1" dirty="0" smtClean="0">
                <a:solidFill>
                  <a:schemeClr val="tx2"/>
                </a:solidFill>
              </a:rPr>
              <a:t>A Sketch of a Vision for Canada</a:t>
            </a:r>
            <a:endParaRPr lang="en-CA" sz="40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715436" cy="1143000"/>
          </a:xfrm>
        </p:spPr>
        <p:txBody>
          <a:bodyPr>
            <a:normAutofit fontScale="90000"/>
          </a:bodyPr>
          <a:lstStyle/>
          <a:p>
            <a:r>
              <a:rPr lang="en-CA" sz="3600" b="1" dirty="0" smtClean="0"/>
              <a:t>Key Attributes of an Improved Power System</a:t>
            </a:r>
            <a:br>
              <a:rPr lang="en-CA" sz="3600" b="1" dirty="0" smtClean="0"/>
            </a:br>
            <a:r>
              <a:rPr lang="en-CA" sz="2700" dirty="0" smtClean="0"/>
              <a:t>Global, regional, national, provincial, municipal, community  systems</a:t>
            </a:r>
            <a:endParaRPr lang="en-CA" sz="3600" dirty="0"/>
          </a:p>
        </p:txBody>
      </p:sp>
      <p:sp>
        <p:nvSpPr>
          <p:cNvPr id="3" name="Content Placeholder 2"/>
          <p:cNvSpPr>
            <a:spLocks noGrp="1"/>
          </p:cNvSpPr>
          <p:nvPr>
            <p:ph idx="1"/>
          </p:nvPr>
        </p:nvSpPr>
        <p:spPr>
          <a:xfrm>
            <a:off x="457200" y="1142984"/>
            <a:ext cx="8229600" cy="5572140"/>
          </a:xfrm>
        </p:spPr>
        <p:txBody>
          <a:bodyPr>
            <a:normAutofit fontScale="92500" lnSpcReduction="20000"/>
          </a:bodyPr>
          <a:lstStyle/>
          <a:p>
            <a:pPr>
              <a:lnSpc>
                <a:spcPct val="150000"/>
              </a:lnSpc>
              <a:buNone/>
            </a:pPr>
            <a:r>
              <a:rPr lang="en-CA" dirty="0" smtClean="0"/>
              <a:t>A </a:t>
            </a:r>
            <a:r>
              <a:rPr lang="en-CA" u="sng" dirty="0" smtClean="0"/>
              <a:t>global system </a:t>
            </a:r>
            <a:r>
              <a:rPr lang="en-CA" dirty="0" smtClean="0"/>
              <a:t>is preferred:</a:t>
            </a:r>
          </a:p>
          <a:p>
            <a:pPr>
              <a:lnSpc>
                <a:spcPct val="150000"/>
              </a:lnSpc>
            </a:pPr>
            <a:r>
              <a:rPr lang="en-CA" dirty="0" smtClean="0"/>
              <a:t>Mitigate climate change</a:t>
            </a:r>
          </a:p>
          <a:p>
            <a:pPr>
              <a:lnSpc>
                <a:spcPct val="150000"/>
              </a:lnSpc>
            </a:pPr>
            <a:r>
              <a:rPr lang="en-CA" dirty="0" smtClean="0"/>
              <a:t>Service billions in growing mega cities and remote spaces</a:t>
            </a:r>
          </a:p>
          <a:p>
            <a:pPr>
              <a:lnSpc>
                <a:spcPct val="150000"/>
              </a:lnSpc>
            </a:pPr>
            <a:r>
              <a:rPr lang="en-CA" dirty="0" smtClean="0"/>
              <a:t>Increase standard of living globally</a:t>
            </a:r>
          </a:p>
          <a:p>
            <a:pPr>
              <a:lnSpc>
                <a:spcPct val="150000"/>
              </a:lnSpc>
            </a:pPr>
            <a:r>
              <a:rPr lang="en-CA" dirty="0" smtClean="0"/>
              <a:t>Energy security </a:t>
            </a:r>
          </a:p>
          <a:p>
            <a:pPr lvl="1">
              <a:lnSpc>
                <a:spcPct val="110000"/>
              </a:lnSpc>
            </a:pPr>
            <a:r>
              <a:rPr lang="en-CA" dirty="0" smtClean="0"/>
              <a:t>Technological wars &amp; terrorism</a:t>
            </a:r>
          </a:p>
          <a:p>
            <a:pPr lvl="1">
              <a:lnSpc>
                <a:spcPct val="110000"/>
              </a:lnSpc>
            </a:pPr>
            <a:r>
              <a:rPr lang="en-CA" dirty="0" smtClean="0"/>
              <a:t>Natural disasters</a:t>
            </a:r>
          </a:p>
          <a:p>
            <a:pPr lvl="1">
              <a:lnSpc>
                <a:spcPct val="110000"/>
              </a:lnSpc>
            </a:pPr>
            <a:r>
              <a:rPr lang="en-CA" dirty="0" smtClean="0"/>
              <a:t>System instability</a:t>
            </a:r>
            <a:endParaRPr lang="en-CA"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en-CA" dirty="0" smtClean="0"/>
              <a:t>The Optimal Solution</a:t>
            </a:r>
            <a:br>
              <a:rPr lang="en-CA" dirty="0" smtClean="0"/>
            </a:br>
            <a:r>
              <a:rPr lang="en-CA" dirty="0" smtClean="0"/>
              <a:t>Satellite Solar Power (SSP)</a:t>
            </a:r>
            <a:endParaRPr lang="en-CA" dirty="0"/>
          </a:p>
        </p:txBody>
      </p:sp>
      <p:sp>
        <p:nvSpPr>
          <p:cNvPr id="3" name="Content Placeholder 2"/>
          <p:cNvSpPr>
            <a:spLocks noGrp="1"/>
          </p:cNvSpPr>
          <p:nvPr>
            <p:ph idx="1"/>
          </p:nvPr>
        </p:nvSpPr>
        <p:spPr>
          <a:xfrm>
            <a:off x="285720" y="5643578"/>
            <a:ext cx="8401080" cy="1071570"/>
          </a:xfrm>
        </p:spPr>
        <p:txBody>
          <a:bodyPr>
            <a:normAutofit fontScale="85000" lnSpcReduction="10000"/>
          </a:bodyPr>
          <a:lstStyle/>
          <a:p>
            <a:r>
              <a:rPr lang="en-CA" sz="2400" dirty="0" smtClean="0"/>
              <a:t>No intermittency of power and solar can replace all power for 10B people</a:t>
            </a:r>
          </a:p>
          <a:p>
            <a:r>
              <a:rPr lang="en-CA" sz="2400" dirty="0" smtClean="0"/>
              <a:t>Avoid surface power generation stations and related dangers &amp; waste</a:t>
            </a:r>
          </a:p>
          <a:p>
            <a:r>
              <a:rPr lang="en-CA" sz="2400" dirty="0" smtClean="0"/>
              <a:t>Deployed by 2020 (</a:t>
            </a:r>
            <a:r>
              <a:rPr lang="en-CA" sz="2400" dirty="0" err="1" smtClean="0"/>
              <a:t>Macauley</a:t>
            </a:r>
            <a:r>
              <a:rPr lang="en-CA" sz="2400" dirty="0" smtClean="0"/>
              <a:t> &amp; Shih, 2007)</a:t>
            </a:r>
            <a:endParaRPr lang="en-CA" sz="2400" dirty="0"/>
          </a:p>
        </p:txBody>
      </p:sp>
      <p:pic>
        <p:nvPicPr>
          <p:cNvPr id="1032" name="Picture 8" descr="Top down view of Glory spacecraft and solar panels"/>
          <p:cNvPicPr>
            <a:picLocks noChangeAspect="1" noChangeArrowheads="1"/>
          </p:cNvPicPr>
          <p:nvPr/>
        </p:nvPicPr>
        <p:blipFill>
          <a:blip r:embed="rId3"/>
          <a:srcRect/>
          <a:stretch>
            <a:fillRect/>
          </a:stretch>
        </p:blipFill>
        <p:spPr bwMode="auto">
          <a:xfrm>
            <a:off x="357158" y="1357298"/>
            <a:ext cx="8286808" cy="4286280"/>
          </a:xfrm>
          <a:prstGeom prst="rect">
            <a:avLst/>
          </a:prstGeom>
          <a:noFill/>
        </p:spPr>
      </p:pic>
      <p:grpSp>
        <p:nvGrpSpPr>
          <p:cNvPr id="12" name="Group 11"/>
          <p:cNvGrpSpPr/>
          <p:nvPr/>
        </p:nvGrpSpPr>
        <p:grpSpPr>
          <a:xfrm>
            <a:off x="7000892" y="4714884"/>
            <a:ext cx="1454810" cy="2010121"/>
            <a:chOff x="7000892" y="4714884"/>
            <a:chExt cx="1454810" cy="2010121"/>
          </a:xfrm>
        </p:grpSpPr>
        <p:pic>
          <p:nvPicPr>
            <p:cNvPr id="1033" name="Picture 9" descr="C:\Users\Debbie\AppData\Local\Microsoft\Windows\Temporary Internet Files\Content.IE5\0TJ9UB2L\MC900060079[1].wmf"/>
            <p:cNvPicPr>
              <a:picLocks noChangeAspect="1" noChangeArrowheads="1"/>
            </p:cNvPicPr>
            <p:nvPr/>
          </p:nvPicPr>
          <p:blipFill>
            <a:blip r:embed="rId4"/>
            <a:srcRect/>
            <a:stretch>
              <a:fillRect/>
            </a:stretch>
          </p:blipFill>
          <p:spPr bwMode="auto">
            <a:xfrm>
              <a:off x="7000892" y="4714884"/>
              <a:ext cx="1454810" cy="1805940"/>
            </a:xfrm>
            <a:prstGeom prst="rect">
              <a:avLst/>
            </a:prstGeom>
            <a:noFill/>
          </p:spPr>
        </p:pic>
        <p:sp>
          <p:nvSpPr>
            <p:cNvPr id="11" name="TextBox 10"/>
            <p:cNvSpPr txBox="1"/>
            <p:nvPr/>
          </p:nvSpPr>
          <p:spPr>
            <a:xfrm rot="2733280">
              <a:off x="6749484" y="5582383"/>
              <a:ext cx="1823579" cy="461665"/>
            </a:xfrm>
            <a:prstGeom prst="rect">
              <a:avLst/>
            </a:prstGeom>
            <a:noFill/>
          </p:spPr>
          <p:txBody>
            <a:bodyPr wrap="square" rtlCol="0">
              <a:spAutoFit/>
            </a:bodyPr>
            <a:lstStyle/>
            <a:p>
              <a:r>
                <a:rPr lang="en-CA" sz="2400" b="1" dirty="0" smtClean="0"/>
                <a:t>BIG Problem</a:t>
              </a:r>
              <a:endParaRPr lang="en-CA" sz="2400" b="1"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3192</TotalTime>
  <Words>2885</Words>
  <Application>Microsoft Macintosh PowerPoint</Application>
  <PresentationFormat>On-screen Show (4:3)</PresentationFormat>
  <Paragraphs>327</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100% Renewables by 2050:  The Future of the Grid</vt:lpstr>
      <vt:lpstr>Agenda</vt:lpstr>
      <vt:lpstr>The Goal is Clear, The Plan is NOT</vt:lpstr>
      <vt:lpstr>    Why 100% Renewables is a GOAL</vt:lpstr>
      <vt:lpstr>Recent News – What about Canada? How are we going to catch up?</vt:lpstr>
      <vt:lpstr>Winners Embrace Change and Become MORE Competitive</vt:lpstr>
      <vt:lpstr>100% Renewables:  Thoughts on an Implementation Plan</vt:lpstr>
      <vt:lpstr>Key Attributes of an Improved Power System Global, regional, national, provincial, municipal, community  systems</vt:lpstr>
      <vt:lpstr>The Optimal Solution Satellite Solar Power (SSP)</vt:lpstr>
      <vt:lpstr>Compromise Solution: Distributed Generation</vt:lpstr>
      <vt:lpstr>LDCs </vt:lpstr>
      <vt:lpstr>A Vision for a Future Transition</vt:lpstr>
      <vt:lpstr>Bill C-634  An Act to establish a Canadian Environmental Bill of Rights (Right to live in a Healthy Environment)</vt:lpstr>
      <vt:lpstr>The Real Change: Grids Instead of Pipelines</vt:lpstr>
      <vt:lpstr>PowerPoint Presentation</vt:lpstr>
      <vt:lpstr>PowerPoint Presentation</vt:lpstr>
      <vt:lpstr>EUROPE: EXTENDED HVDC GRID PLAN</vt:lpstr>
      <vt:lpstr>CHINA: POINT TO POINT HVDC </vt:lpstr>
      <vt:lpstr>Canada’s Next Steps</vt:lpstr>
      <vt:lpstr>Solar Energy in Canada</vt:lpstr>
      <vt:lpstr>Wind Energy in Canada</vt:lpstr>
      <vt:lpstr>Geothermal Energy in Canada</vt:lpstr>
      <vt:lpstr> Clean Future Commitments </vt:lpstr>
      <vt:lpstr>Canada, Back to being a Leader</vt:lpstr>
      <vt:lpstr>appendix</vt:lpstr>
      <vt:lpstr>Stranded Assets? Not in the grid...pipelines instead</vt:lpstr>
      <vt:lpstr>Canada’s Current State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dc:creator>
  <cp:lastModifiedBy>Ann Dale</cp:lastModifiedBy>
  <cp:revision>212</cp:revision>
  <dcterms:created xsi:type="dcterms:W3CDTF">2014-11-05T19:03:24Z</dcterms:created>
  <dcterms:modified xsi:type="dcterms:W3CDTF">2014-11-30T10:22:25Z</dcterms:modified>
</cp:coreProperties>
</file>